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33" r:id="rId3"/>
    <p:sldId id="356" r:id="rId4"/>
    <p:sldId id="266" r:id="rId5"/>
    <p:sldId id="336" r:id="rId6"/>
    <p:sldId id="347" r:id="rId7"/>
    <p:sldId id="354" r:id="rId8"/>
    <p:sldId id="335" r:id="rId9"/>
    <p:sldId id="303" r:id="rId10"/>
    <p:sldId id="339" r:id="rId11"/>
    <p:sldId id="341" r:id="rId12"/>
    <p:sldId id="306" r:id="rId13"/>
    <p:sldId id="307" r:id="rId14"/>
    <p:sldId id="308" r:id="rId15"/>
    <p:sldId id="309" r:id="rId16"/>
    <p:sldId id="317" r:id="rId17"/>
    <p:sldId id="318" r:id="rId18"/>
    <p:sldId id="327" r:id="rId19"/>
    <p:sldId id="349" r:id="rId20"/>
    <p:sldId id="358" r:id="rId21"/>
    <p:sldId id="352" r:id="rId22"/>
    <p:sldId id="346" r:id="rId23"/>
    <p:sldId id="311" r:id="rId24"/>
    <p:sldId id="359" r:id="rId25"/>
    <p:sldId id="330" r:id="rId26"/>
    <p:sldId id="331" r:id="rId27"/>
    <p:sldId id="329" r:id="rId28"/>
    <p:sldId id="350" r:id="rId29"/>
    <p:sldId id="351" r:id="rId30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Dr. Heide Pfarr" initials="PD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8" autoAdjust="0"/>
    <p:restoredTop sz="86463" autoAdjust="0"/>
  </p:normalViewPr>
  <p:slideViewPr>
    <p:cSldViewPr snapToGrid="0">
      <p:cViewPr varScale="1">
        <p:scale>
          <a:sx n="99" d="100"/>
          <a:sy n="99" d="100"/>
        </p:scale>
        <p:origin x="2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8278F-AAE9-454E-BE47-D9CE5DF68C98}" type="doc">
      <dgm:prSet loTypeId="urn:microsoft.com/office/officeart/2005/8/layout/cycle4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A673EFC4-D1FC-0C4C-B7BF-E87BF7EF3E31}">
      <dgm:prSet phldrT="[Text]"/>
      <dgm:spPr/>
      <dgm:t>
        <a:bodyPr/>
        <a:lstStyle/>
        <a:p>
          <a:r>
            <a:rPr lang="de-DE" dirty="0"/>
            <a:t>Personalstruktur und Personalentwicklung</a:t>
          </a:r>
        </a:p>
      </dgm:t>
    </dgm:pt>
    <dgm:pt modelId="{B1240C20-5868-DA45-9295-57619BAE81C7}" type="parTrans" cxnId="{30324F05-2FDF-7A41-A09D-9AD5632144BF}">
      <dgm:prSet/>
      <dgm:spPr/>
      <dgm:t>
        <a:bodyPr/>
        <a:lstStyle/>
        <a:p>
          <a:endParaRPr lang="de-DE"/>
        </a:p>
      </dgm:t>
    </dgm:pt>
    <dgm:pt modelId="{0A8AE111-63BC-CC46-913F-03295F7FF8F1}" type="sibTrans" cxnId="{30324F05-2FDF-7A41-A09D-9AD5632144BF}">
      <dgm:prSet/>
      <dgm:spPr/>
      <dgm:t>
        <a:bodyPr/>
        <a:lstStyle/>
        <a:p>
          <a:endParaRPr lang="de-DE"/>
        </a:p>
      </dgm:t>
    </dgm:pt>
    <dgm:pt modelId="{4B6A4772-62DD-A84F-A54B-54E37F9FAFE5}">
      <dgm:prSet phldrT="[Text]"/>
      <dgm:spPr/>
      <dgm:t>
        <a:bodyPr/>
        <a:lstStyle/>
        <a:p>
          <a:r>
            <a:rPr lang="de-DE" dirty="0"/>
            <a:t>Entgelt</a:t>
          </a:r>
        </a:p>
      </dgm:t>
    </dgm:pt>
    <dgm:pt modelId="{35991236-DABF-314B-90D5-7DD86C5BA198}" type="parTrans" cxnId="{15ED0DC1-A7AD-C942-9355-9534B26DC1B5}">
      <dgm:prSet/>
      <dgm:spPr/>
      <dgm:t>
        <a:bodyPr/>
        <a:lstStyle/>
        <a:p>
          <a:endParaRPr lang="de-DE"/>
        </a:p>
      </dgm:t>
    </dgm:pt>
    <dgm:pt modelId="{10C0B0A5-DB2E-6F41-853D-4FB07C00515E}" type="sibTrans" cxnId="{15ED0DC1-A7AD-C942-9355-9534B26DC1B5}">
      <dgm:prSet/>
      <dgm:spPr/>
      <dgm:t>
        <a:bodyPr/>
        <a:lstStyle/>
        <a:p>
          <a:endParaRPr lang="de-DE"/>
        </a:p>
      </dgm:t>
    </dgm:pt>
    <dgm:pt modelId="{8B8DCA5C-FBAC-C648-BEC6-F38848B37E0F}">
      <dgm:prSet phldrT="[Text]"/>
      <dgm:spPr/>
      <dgm:t>
        <a:bodyPr/>
        <a:lstStyle/>
        <a:p>
          <a:r>
            <a:rPr lang="de-DE" dirty="0"/>
            <a:t>Arbeitsgestaltung und Gesundheitsschutz</a:t>
          </a:r>
        </a:p>
      </dgm:t>
    </dgm:pt>
    <dgm:pt modelId="{BDF7EA4E-E14F-374D-8BC4-6E3CD86E74CE}" type="parTrans" cxnId="{B4F448D1-92C1-C04C-9B89-7EF29FDE938A}">
      <dgm:prSet/>
      <dgm:spPr/>
      <dgm:t>
        <a:bodyPr/>
        <a:lstStyle/>
        <a:p>
          <a:endParaRPr lang="de-DE"/>
        </a:p>
      </dgm:t>
    </dgm:pt>
    <dgm:pt modelId="{114774FD-39CD-C145-A66A-C5D58C20126A}" type="sibTrans" cxnId="{B4F448D1-92C1-C04C-9B89-7EF29FDE938A}">
      <dgm:prSet/>
      <dgm:spPr/>
      <dgm:t>
        <a:bodyPr/>
        <a:lstStyle/>
        <a:p>
          <a:endParaRPr lang="de-DE"/>
        </a:p>
      </dgm:t>
    </dgm:pt>
    <dgm:pt modelId="{7489A363-0C44-0542-982C-501FC633F695}">
      <dgm:prSet phldrT="[Text]"/>
      <dgm:spPr/>
      <dgm:t>
        <a:bodyPr/>
        <a:lstStyle/>
        <a:p>
          <a:r>
            <a:rPr lang="de-DE" dirty="0"/>
            <a:t>Arbeitszeit und Sorgearbeit</a:t>
          </a:r>
        </a:p>
      </dgm:t>
    </dgm:pt>
    <dgm:pt modelId="{0AAF9DC2-B583-3745-91EE-6C482F5B91C2}" type="parTrans" cxnId="{47CB1D1D-D75D-304C-8E5B-BA379EE2D315}">
      <dgm:prSet/>
      <dgm:spPr/>
      <dgm:t>
        <a:bodyPr/>
        <a:lstStyle/>
        <a:p>
          <a:endParaRPr lang="de-DE"/>
        </a:p>
      </dgm:t>
    </dgm:pt>
    <dgm:pt modelId="{EB9201AC-B669-4D45-B21B-FF72F3C668D2}" type="sibTrans" cxnId="{47CB1D1D-D75D-304C-8E5B-BA379EE2D315}">
      <dgm:prSet/>
      <dgm:spPr/>
      <dgm:t>
        <a:bodyPr/>
        <a:lstStyle/>
        <a:p>
          <a:endParaRPr lang="de-DE"/>
        </a:p>
      </dgm:t>
    </dgm:pt>
    <dgm:pt modelId="{48A75253-3DAF-CB48-8D07-B9B1BB7934D9}" type="pres">
      <dgm:prSet presAssocID="{6D28278F-AAE9-454E-BE47-D9CE5DF68C9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BE95362-AAB0-6D46-B874-39D336AD0C15}" type="pres">
      <dgm:prSet presAssocID="{6D28278F-AAE9-454E-BE47-D9CE5DF68C98}" presName="children" presStyleCnt="0"/>
      <dgm:spPr/>
    </dgm:pt>
    <dgm:pt modelId="{FB049BA8-F19E-2242-A989-3A97366F611A}" type="pres">
      <dgm:prSet presAssocID="{6D28278F-AAE9-454E-BE47-D9CE5DF68C98}" presName="childPlaceholder" presStyleCnt="0"/>
      <dgm:spPr/>
    </dgm:pt>
    <dgm:pt modelId="{ABD369F2-1BF0-7448-A378-52755A099C95}" type="pres">
      <dgm:prSet presAssocID="{6D28278F-AAE9-454E-BE47-D9CE5DF68C98}" presName="circle" presStyleCnt="0"/>
      <dgm:spPr/>
    </dgm:pt>
    <dgm:pt modelId="{04E08F0D-4622-EF4C-A60E-5265A24C6616}" type="pres">
      <dgm:prSet presAssocID="{6D28278F-AAE9-454E-BE47-D9CE5DF68C98}" presName="quadrant1" presStyleLbl="node1" presStyleIdx="0" presStyleCnt="4" custScaleX="163984" custLinFactNeighborX="-32843" custLinFactNeighborY="868">
        <dgm:presLayoutVars>
          <dgm:chMax val="1"/>
          <dgm:bulletEnabled val="1"/>
        </dgm:presLayoutVars>
      </dgm:prSet>
      <dgm:spPr/>
    </dgm:pt>
    <dgm:pt modelId="{4D991F9E-9821-1C44-B5A1-807F5CA34E3D}" type="pres">
      <dgm:prSet presAssocID="{6D28278F-AAE9-454E-BE47-D9CE5DF68C98}" presName="quadrant2" presStyleLbl="node1" presStyleIdx="1" presStyleCnt="4" custScaleX="164074" custLinFactNeighborX="28224" custLinFactNeighborY="1054">
        <dgm:presLayoutVars>
          <dgm:chMax val="1"/>
          <dgm:bulletEnabled val="1"/>
        </dgm:presLayoutVars>
      </dgm:prSet>
      <dgm:spPr/>
    </dgm:pt>
    <dgm:pt modelId="{5F08E4EA-A983-BE48-AB9C-E5109FB21051}" type="pres">
      <dgm:prSet presAssocID="{6D28278F-AAE9-454E-BE47-D9CE5DF68C98}" presName="quadrant3" presStyleLbl="node1" presStyleIdx="2" presStyleCnt="4" custScaleX="164509" custLinFactNeighborX="28441" custLinFactNeighborY="-3038">
        <dgm:presLayoutVars>
          <dgm:chMax val="1"/>
          <dgm:bulletEnabled val="1"/>
        </dgm:presLayoutVars>
      </dgm:prSet>
      <dgm:spPr/>
    </dgm:pt>
    <dgm:pt modelId="{44CAF713-FABF-3C4C-97B1-85E1C0E4D2A3}" type="pres">
      <dgm:prSet presAssocID="{6D28278F-AAE9-454E-BE47-D9CE5DF68C98}" presName="quadrant4" presStyleLbl="node1" presStyleIdx="3" presStyleCnt="4" custScaleX="164532" custLinFactNeighborX="-32549" custLinFactNeighborY="-3038">
        <dgm:presLayoutVars>
          <dgm:chMax val="1"/>
          <dgm:bulletEnabled val="1"/>
        </dgm:presLayoutVars>
      </dgm:prSet>
      <dgm:spPr/>
    </dgm:pt>
    <dgm:pt modelId="{ECB2205B-DFC3-A145-91BC-549D000BECA6}" type="pres">
      <dgm:prSet presAssocID="{6D28278F-AAE9-454E-BE47-D9CE5DF68C98}" presName="quadrantPlaceholder" presStyleCnt="0"/>
      <dgm:spPr/>
    </dgm:pt>
    <dgm:pt modelId="{8515B909-8400-2441-BA36-0F63057A8408}" type="pres">
      <dgm:prSet presAssocID="{6D28278F-AAE9-454E-BE47-D9CE5DF68C98}" presName="center1" presStyleLbl="fgShp" presStyleIdx="0" presStyleCnt="2" custLinFactNeighborX="536" custLinFactNeighborY="12937"/>
      <dgm:spPr/>
    </dgm:pt>
    <dgm:pt modelId="{1CF331D3-A5DD-244F-B0B6-FC75D3100D37}" type="pres">
      <dgm:prSet presAssocID="{6D28278F-AAE9-454E-BE47-D9CE5DF68C98}" presName="center2" presStyleLbl="fgShp" presStyleIdx="1" presStyleCnt="2" custLinFactNeighborX="1130" custLinFactNeighborY="-11578"/>
      <dgm:spPr/>
    </dgm:pt>
  </dgm:ptLst>
  <dgm:cxnLst>
    <dgm:cxn modelId="{30324F05-2FDF-7A41-A09D-9AD5632144BF}" srcId="{6D28278F-AAE9-454E-BE47-D9CE5DF68C98}" destId="{A673EFC4-D1FC-0C4C-B7BF-E87BF7EF3E31}" srcOrd="0" destOrd="0" parTransId="{B1240C20-5868-DA45-9295-57619BAE81C7}" sibTransId="{0A8AE111-63BC-CC46-913F-03295F7FF8F1}"/>
    <dgm:cxn modelId="{BBC03609-98F7-B643-A70E-296BA08A0F5B}" type="presOf" srcId="{A673EFC4-D1FC-0C4C-B7BF-E87BF7EF3E31}" destId="{04E08F0D-4622-EF4C-A60E-5265A24C6616}" srcOrd="0" destOrd="0" presId="urn:microsoft.com/office/officeart/2005/8/layout/cycle4"/>
    <dgm:cxn modelId="{47CB1D1D-D75D-304C-8E5B-BA379EE2D315}" srcId="{6D28278F-AAE9-454E-BE47-D9CE5DF68C98}" destId="{7489A363-0C44-0542-982C-501FC633F695}" srcOrd="3" destOrd="0" parTransId="{0AAF9DC2-B583-3745-91EE-6C482F5B91C2}" sibTransId="{EB9201AC-B669-4D45-B21B-FF72F3C668D2}"/>
    <dgm:cxn modelId="{3FEC2020-8ACE-D34D-B3F6-09BCBF9F7AE7}" type="presOf" srcId="{6D28278F-AAE9-454E-BE47-D9CE5DF68C98}" destId="{48A75253-3DAF-CB48-8D07-B9B1BB7934D9}" srcOrd="0" destOrd="0" presId="urn:microsoft.com/office/officeart/2005/8/layout/cycle4"/>
    <dgm:cxn modelId="{B71E958C-F054-184D-9DE7-77D10BFF8F15}" type="presOf" srcId="{4B6A4772-62DD-A84F-A54B-54E37F9FAFE5}" destId="{4D991F9E-9821-1C44-B5A1-807F5CA34E3D}" srcOrd="0" destOrd="0" presId="urn:microsoft.com/office/officeart/2005/8/layout/cycle4"/>
    <dgm:cxn modelId="{7DE654A3-565E-4F44-BBC4-88EA57ED3FCE}" type="presOf" srcId="{8B8DCA5C-FBAC-C648-BEC6-F38848B37E0F}" destId="{5F08E4EA-A983-BE48-AB9C-E5109FB21051}" srcOrd="0" destOrd="0" presId="urn:microsoft.com/office/officeart/2005/8/layout/cycle4"/>
    <dgm:cxn modelId="{15ED0DC1-A7AD-C942-9355-9534B26DC1B5}" srcId="{6D28278F-AAE9-454E-BE47-D9CE5DF68C98}" destId="{4B6A4772-62DD-A84F-A54B-54E37F9FAFE5}" srcOrd="1" destOrd="0" parTransId="{35991236-DABF-314B-90D5-7DD86C5BA198}" sibTransId="{10C0B0A5-DB2E-6F41-853D-4FB07C00515E}"/>
    <dgm:cxn modelId="{B4F448D1-92C1-C04C-9B89-7EF29FDE938A}" srcId="{6D28278F-AAE9-454E-BE47-D9CE5DF68C98}" destId="{8B8DCA5C-FBAC-C648-BEC6-F38848B37E0F}" srcOrd="2" destOrd="0" parTransId="{BDF7EA4E-E14F-374D-8BC4-6E3CD86E74CE}" sibTransId="{114774FD-39CD-C145-A66A-C5D58C20126A}"/>
    <dgm:cxn modelId="{801A27D5-A14F-324B-A7B7-855968CDBCD5}" type="presOf" srcId="{7489A363-0C44-0542-982C-501FC633F695}" destId="{44CAF713-FABF-3C4C-97B1-85E1C0E4D2A3}" srcOrd="0" destOrd="0" presId="urn:microsoft.com/office/officeart/2005/8/layout/cycle4"/>
    <dgm:cxn modelId="{876C779C-C6A6-5344-BB6A-E90FCA3CF2D3}" type="presParOf" srcId="{48A75253-3DAF-CB48-8D07-B9B1BB7934D9}" destId="{CBE95362-AAB0-6D46-B874-39D336AD0C15}" srcOrd="0" destOrd="0" presId="urn:microsoft.com/office/officeart/2005/8/layout/cycle4"/>
    <dgm:cxn modelId="{E4DD8C94-54BD-F34B-A144-92BE9FDDE033}" type="presParOf" srcId="{CBE95362-AAB0-6D46-B874-39D336AD0C15}" destId="{FB049BA8-F19E-2242-A989-3A97366F611A}" srcOrd="0" destOrd="0" presId="urn:microsoft.com/office/officeart/2005/8/layout/cycle4"/>
    <dgm:cxn modelId="{D5C3AE5D-D64C-9A45-88BF-CE2C0C38D254}" type="presParOf" srcId="{48A75253-3DAF-CB48-8D07-B9B1BB7934D9}" destId="{ABD369F2-1BF0-7448-A378-52755A099C95}" srcOrd="1" destOrd="0" presId="urn:microsoft.com/office/officeart/2005/8/layout/cycle4"/>
    <dgm:cxn modelId="{770CD9C1-E9F3-7745-B9B3-3FB9C18254C8}" type="presParOf" srcId="{ABD369F2-1BF0-7448-A378-52755A099C95}" destId="{04E08F0D-4622-EF4C-A60E-5265A24C6616}" srcOrd="0" destOrd="0" presId="urn:microsoft.com/office/officeart/2005/8/layout/cycle4"/>
    <dgm:cxn modelId="{F2345001-EE09-6249-B978-F33569316CB8}" type="presParOf" srcId="{ABD369F2-1BF0-7448-A378-52755A099C95}" destId="{4D991F9E-9821-1C44-B5A1-807F5CA34E3D}" srcOrd="1" destOrd="0" presId="urn:microsoft.com/office/officeart/2005/8/layout/cycle4"/>
    <dgm:cxn modelId="{C0C0F6C9-A0E3-484C-AD45-9DD3217682E6}" type="presParOf" srcId="{ABD369F2-1BF0-7448-A378-52755A099C95}" destId="{5F08E4EA-A983-BE48-AB9C-E5109FB21051}" srcOrd="2" destOrd="0" presId="urn:microsoft.com/office/officeart/2005/8/layout/cycle4"/>
    <dgm:cxn modelId="{F1C116AB-743D-8C4F-A617-6EB2662AF2FF}" type="presParOf" srcId="{ABD369F2-1BF0-7448-A378-52755A099C95}" destId="{44CAF713-FABF-3C4C-97B1-85E1C0E4D2A3}" srcOrd="3" destOrd="0" presId="urn:microsoft.com/office/officeart/2005/8/layout/cycle4"/>
    <dgm:cxn modelId="{FE73BAE0-3EA9-EE40-852B-314864BAB478}" type="presParOf" srcId="{ABD369F2-1BF0-7448-A378-52755A099C95}" destId="{ECB2205B-DFC3-A145-91BC-549D000BECA6}" srcOrd="4" destOrd="0" presId="urn:microsoft.com/office/officeart/2005/8/layout/cycle4"/>
    <dgm:cxn modelId="{35D43854-350E-1C42-9781-D05E076D48FC}" type="presParOf" srcId="{48A75253-3DAF-CB48-8D07-B9B1BB7934D9}" destId="{8515B909-8400-2441-BA36-0F63057A8408}" srcOrd="2" destOrd="0" presId="urn:microsoft.com/office/officeart/2005/8/layout/cycle4"/>
    <dgm:cxn modelId="{11D6BCF7-63EF-514C-9637-AAE30C545045}" type="presParOf" srcId="{48A75253-3DAF-CB48-8D07-B9B1BB7934D9}" destId="{1CF331D3-A5DD-244F-B0B6-FC75D3100D3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AD4B7-15F6-6E43-B007-5C8B1539E8C7}" type="doc">
      <dgm:prSet loTypeId="urn:microsoft.com/office/officeart/2009/3/layout/DescendingProcess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397728DE-1D2B-FF4C-9750-594D6E3EBBF7}">
      <dgm:prSet phldrT="[Text]" custT="1"/>
      <dgm:spPr/>
      <dgm:t>
        <a:bodyPr/>
        <a:lstStyle/>
        <a:p>
          <a:r>
            <a:rPr lang="de-DE" sz="1800" b="1" dirty="0">
              <a:latin typeface="Arial" charset="0"/>
              <a:ea typeface="Arial" charset="0"/>
              <a:cs typeface="Arial" charset="0"/>
            </a:rPr>
            <a:t>Staat</a:t>
          </a:r>
        </a:p>
      </dgm:t>
    </dgm:pt>
    <dgm:pt modelId="{522ABF21-CEB6-414E-8918-F326509880DE}" type="parTrans" cxnId="{9714D309-6C61-4349-A426-839469362624}">
      <dgm:prSet/>
      <dgm:spPr/>
      <dgm:t>
        <a:bodyPr/>
        <a:lstStyle/>
        <a:p>
          <a:endParaRPr lang="de-DE"/>
        </a:p>
      </dgm:t>
    </dgm:pt>
    <dgm:pt modelId="{A0536559-5B2B-D142-8DC8-064D86CE04FA}" type="sibTrans" cxnId="{9714D309-6C61-4349-A426-839469362624}">
      <dgm:prSet/>
      <dgm:spPr/>
      <dgm:t>
        <a:bodyPr/>
        <a:lstStyle/>
        <a:p>
          <a:endParaRPr lang="de-DE"/>
        </a:p>
      </dgm:t>
    </dgm:pt>
    <dgm:pt modelId="{508DEAEF-A414-B045-987A-ACD0EF3EF9E9}">
      <dgm:prSet phldrT="[Text]" custT="1"/>
      <dgm:spPr/>
      <dgm:t>
        <a:bodyPr/>
        <a:lstStyle/>
        <a:p>
          <a:r>
            <a:rPr lang="de-DE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Aktivierung</a:t>
          </a:r>
        </a:p>
      </dgm:t>
    </dgm:pt>
    <dgm:pt modelId="{5FB76E5B-6722-1C44-B589-E851F87CA8C1}" type="parTrans" cxnId="{C56FD4C4-7CA2-2A47-AD32-544D74F2CC81}">
      <dgm:prSet/>
      <dgm:spPr/>
      <dgm:t>
        <a:bodyPr/>
        <a:lstStyle/>
        <a:p>
          <a:endParaRPr lang="de-DE"/>
        </a:p>
      </dgm:t>
    </dgm:pt>
    <dgm:pt modelId="{C008C6D7-2D0C-1746-94A5-D9A2E87A5D14}" type="sibTrans" cxnId="{C56FD4C4-7CA2-2A47-AD32-544D74F2CC81}">
      <dgm:prSet/>
      <dgm:spPr/>
      <dgm:t>
        <a:bodyPr/>
        <a:lstStyle/>
        <a:p>
          <a:endParaRPr lang="de-DE"/>
        </a:p>
      </dgm:t>
    </dgm:pt>
    <dgm:pt modelId="{8D2B145C-5AAD-DF4B-893C-DDCFDD7A8E1F}">
      <dgm:prSet phldrT="[Text]"/>
      <dgm:spPr/>
      <dgm:t>
        <a:bodyPr/>
        <a:lstStyle/>
        <a:p>
          <a:endParaRPr lang="de-DE" dirty="0"/>
        </a:p>
      </dgm:t>
    </dgm:pt>
    <dgm:pt modelId="{E43FFBE1-C2C9-C444-BF08-0B98E64E3B83}" type="parTrans" cxnId="{A2886F42-C35A-FF44-9C03-5A07D1B44CE9}">
      <dgm:prSet/>
      <dgm:spPr/>
      <dgm:t>
        <a:bodyPr/>
        <a:lstStyle/>
        <a:p>
          <a:endParaRPr lang="de-DE"/>
        </a:p>
      </dgm:t>
    </dgm:pt>
    <dgm:pt modelId="{0A6B2E01-2CE9-A541-9836-B05EF1395AB6}" type="sibTrans" cxnId="{A2886F42-C35A-FF44-9C03-5A07D1B44CE9}">
      <dgm:prSet/>
      <dgm:spPr/>
      <dgm:t>
        <a:bodyPr/>
        <a:lstStyle/>
        <a:p>
          <a:endParaRPr lang="de-DE"/>
        </a:p>
      </dgm:t>
    </dgm:pt>
    <dgm:pt modelId="{87A995D9-0A27-6442-9F0F-DD809E140A75}">
      <dgm:prSet phldrT="[Text]" custT="1"/>
      <dgm:spPr/>
      <dgm:t>
        <a:bodyPr/>
        <a:lstStyle/>
        <a:p>
          <a:r>
            <a:rPr lang="de-DE" sz="18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Kontrolle</a:t>
          </a:r>
        </a:p>
      </dgm:t>
    </dgm:pt>
    <dgm:pt modelId="{2254F80E-A911-014B-9448-BC7B42A233CE}" type="parTrans" cxnId="{2D3A7B62-4BC7-A348-9CD3-5C2697EBBD6E}">
      <dgm:prSet/>
      <dgm:spPr/>
      <dgm:t>
        <a:bodyPr/>
        <a:lstStyle/>
        <a:p>
          <a:endParaRPr lang="de-DE"/>
        </a:p>
      </dgm:t>
    </dgm:pt>
    <dgm:pt modelId="{D953C54C-B5DB-7A40-8291-65C56A18FFA0}" type="sibTrans" cxnId="{2D3A7B62-4BC7-A348-9CD3-5C2697EBBD6E}">
      <dgm:prSet/>
      <dgm:spPr/>
      <dgm:t>
        <a:bodyPr/>
        <a:lstStyle/>
        <a:p>
          <a:endParaRPr lang="de-DE"/>
        </a:p>
      </dgm:t>
    </dgm:pt>
    <dgm:pt modelId="{6B3A2A21-2E95-CA4F-B4B2-B18704478116}">
      <dgm:prSet phldrT="[Text]" custT="1"/>
      <dgm:spPr/>
      <dgm:t>
        <a:bodyPr/>
        <a:lstStyle/>
        <a:p>
          <a:r>
            <a:rPr lang="de-DE" sz="18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rPr>
            <a:t>Sanktion</a:t>
          </a:r>
        </a:p>
      </dgm:t>
    </dgm:pt>
    <dgm:pt modelId="{D5B7A8D0-1743-E445-AE61-B9861A41347F}" type="parTrans" cxnId="{64986623-41FB-1D4D-8F58-72B206D7CDF6}">
      <dgm:prSet/>
      <dgm:spPr/>
      <dgm:t>
        <a:bodyPr/>
        <a:lstStyle/>
        <a:p>
          <a:endParaRPr lang="de-DE"/>
        </a:p>
      </dgm:t>
    </dgm:pt>
    <dgm:pt modelId="{D1668DAF-3E0C-EB43-ABE9-02E718E18ADA}" type="sibTrans" cxnId="{64986623-41FB-1D4D-8F58-72B206D7CDF6}">
      <dgm:prSet/>
      <dgm:spPr/>
      <dgm:t>
        <a:bodyPr/>
        <a:lstStyle/>
        <a:p>
          <a:endParaRPr lang="de-DE"/>
        </a:p>
      </dgm:t>
    </dgm:pt>
    <dgm:pt modelId="{4C489051-5D80-B241-B3B8-B5BC75107A9C}" type="pres">
      <dgm:prSet presAssocID="{5E3AD4B7-15F6-6E43-B007-5C8B1539E8C7}" presName="Name0" presStyleCnt="0">
        <dgm:presLayoutVars>
          <dgm:chMax val="7"/>
          <dgm:chPref val="5"/>
        </dgm:presLayoutVars>
      </dgm:prSet>
      <dgm:spPr/>
    </dgm:pt>
    <dgm:pt modelId="{B4870F5D-5063-0E4C-A6EC-86958066BCFC}" type="pres">
      <dgm:prSet presAssocID="{5E3AD4B7-15F6-6E43-B007-5C8B1539E8C7}" presName="arrowNode" presStyleLbl="node1" presStyleIdx="0" presStyleCnt="1"/>
      <dgm:spPr/>
    </dgm:pt>
    <dgm:pt modelId="{6AA5B9CE-2FA1-A442-A88F-C1C9641A1F79}" type="pres">
      <dgm:prSet presAssocID="{397728DE-1D2B-FF4C-9750-594D6E3EBBF7}" presName="txNode1" presStyleLbl="revTx" presStyleIdx="0" presStyleCnt="5" custScaleX="163413" custLinFactNeighborX="-8708" custLinFactNeighborY="7384">
        <dgm:presLayoutVars>
          <dgm:bulletEnabled val="1"/>
        </dgm:presLayoutVars>
      </dgm:prSet>
      <dgm:spPr/>
    </dgm:pt>
    <dgm:pt modelId="{846708F9-6451-9241-BC86-F320CA2041C2}" type="pres">
      <dgm:prSet presAssocID="{508DEAEF-A414-B045-987A-ACD0EF3EF9E9}" presName="txNode2" presStyleLbl="revTx" presStyleIdx="1" presStyleCnt="5" custScaleX="198920" custLinFactNeighborX="54949" custLinFactNeighborY="16493">
        <dgm:presLayoutVars>
          <dgm:bulletEnabled val="1"/>
        </dgm:presLayoutVars>
      </dgm:prSet>
      <dgm:spPr/>
    </dgm:pt>
    <dgm:pt modelId="{86322FC2-C88E-8746-B62C-E7169EAF47B8}" type="pres">
      <dgm:prSet presAssocID="{C008C6D7-2D0C-1746-94A5-D9A2E87A5D14}" presName="dotNode2" presStyleCnt="0"/>
      <dgm:spPr/>
    </dgm:pt>
    <dgm:pt modelId="{9E498C04-ED8D-4D42-8435-1B3C512F2007}" type="pres">
      <dgm:prSet presAssocID="{C008C6D7-2D0C-1746-94A5-D9A2E87A5D14}" presName="dotRepeatNode" presStyleLbl="fgShp" presStyleIdx="0" presStyleCnt="3"/>
      <dgm:spPr/>
    </dgm:pt>
    <dgm:pt modelId="{AC5C8312-96C2-664B-8F2F-B77BAF6B0150}" type="pres">
      <dgm:prSet presAssocID="{8D2B145C-5AAD-DF4B-893C-DDCFDD7A8E1F}" presName="txNode3" presStyleLbl="revTx" presStyleIdx="2" presStyleCnt="5">
        <dgm:presLayoutVars>
          <dgm:bulletEnabled val="1"/>
        </dgm:presLayoutVars>
      </dgm:prSet>
      <dgm:spPr/>
    </dgm:pt>
    <dgm:pt modelId="{B9E61C60-EBA1-8B42-86C1-45C361296316}" type="pres">
      <dgm:prSet presAssocID="{0A6B2E01-2CE9-A541-9836-B05EF1395AB6}" presName="dotNode3" presStyleCnt="0"/>
      <dgm:spPr/>
    </dgm:pt>
    <dgm:pt modelId="{623CA5BA-E9D6-B340-B26B-3D220C4359A7}" type="pres">
      <dgm:prSet presAssocID="{0A6B2E01-2CE9-A541-9836-B05EF1395AB6}" presName="dotRepeatNode" presStyleLbl="fgShp" presStyleIdx="1" presStyleCnt="3"/>
      <dgm:spPr/>
    </dgm:pt>
    <dgm:pt modelId="{480C987B-E217-5A40-B4EF-E7839AD7748B}" type="pres">
      <dgm:prSet presAssocID="{87A995D9-0A27-6442-9F0F-DD809E140A75}" presName="txNode4" presStyleLbl="revTx" presStyleIdx="3" presStyleCnt="5" custScaleX="138585" custLinFactNeighborX="24384" custLinFactNeighborY="2697">
        <dgm:presLayoutVars>
          <dgm:bulletEnabled val="1"/>
        </dgm:presLayoutVars>
      </dgm:prSet>
      <dgm:spPr/>
    </dgm:pt>
    <dgm:pt modelId="{F9F003B1-78B3-E04A-8CBD-E6B70E50C31A}" type="pres">
      <dgm:prSet presAssocID="{D953C54C-B5DB-7A40-8291-65C56A18FFA0}" presName="dotNode4" presStyleCnt="0"/>
      <dgm:spPr/>
    </dgm:pt>
    <dgm:pt modelId="{EC4FD89B-277F-934C-8B36-BBC19E3E4B1E}" type="pres">
      <dgm:prSet presAssocID="{D953C54C-B5DB-7A40-8291-65C56A18FFA0}" presName="dotRepeatNode" presStyleLbl="fgShp" presStyleIdx="2" presStyleCnt="3"/>
      <dgm:spPr/>
    </dgm:pt>
    <dgm:pt modelId="{16D77D9E-9179-BA4C-B819-B8F137368833}" type="pres">
      <dgm:prSet presAssocID="{6B3A2A21-2E95-CA4F-B4B2-B18704478116}" presName="txNode5" presStyleLbl="revTx" presStyleIdx="4" presStyleCnt="5" custLinFactNeighborX="45421" custLinFactNeighborY="-44208">
        <dgm:presLayoutVars>
          <dgm:bulletEnabled val="1"/>
        </dgm:presLayoutVars>
      </dgm:prSet>
      <dgm:spPr/>
    </dgm:pt>
  </dgm:ptLst>
  <dgm:cxnLst>
    <dgm:cxn modelId="{A50ECE03-5053-334B-9AFF-FC96B89765BB}" type="presOf" srcId="{D953C54C-B5DB-7A40-8291-65C56A18FFA0}" destId="{EC4FD89B-277F-934C-8B36-BBC19E3E4B1E}" srcOrd="0" destOrd="0" presId="urn:microsoft.com/office/officeart/2009/3/layout/DescendingProcess"/>
    <dgm:cxn modelId="{BD75BD04-91C1-9E4E-BFB2-87ED5AA4537B}" type="presOf" srcId="{5E3AD4B7-15F6-6E43-B007-5C8B1539E8C7}" destId="{4C489051-5D80-B241-B3B8-B5BC75107A9C}" srcOrd="0" destOrd="0" presId="urn:microsoft.com/office/officeart/2009/3/layout/DescendingProcess"/>
    <dgm:cxn modelId="{9714D309-6C61-4349-A426-839469362624}" srcId="{5E3AD4B7-15F6-6E43-B007-5C8B1539E8C7}" destId="{397728DE-1D2B-FF4C-9750-594D6E3EBBF7}" srcOrd="0" destOrd="0" parTransId="{522ABF21-CEB6-414E-8918-F326509880DE}" sibTransId="{A0536559-5B2B-D142-8DC8-064D86CE04FA}"/>
    <dgm:cxn modelId="{64986623-41FB-1D4D-8F58-72B206D7CDF6}" srcId="{5E3AD4B7-15F6-6E43-B007-5C8B1539E8C7}" destId="{6B3A2A21-2E95-CA4F-B4B2-B18704478116}" srcOrd="4" destOrd="0" parTransId="{D5B7A8D0-1743-E445-AE61-B9861A41347F}" sibTransId="{D1668DAF-3E0C-EB43-ABE9-02E718E18ADA}"/>
    <dgm:cxn modelId="{A2886F42-C35A-FF44-9C03-5A07D1B44CE9}" srcId="{5E3AD4B7-15F6-6E43-B007-5C8B1539E8C7}" destId="{8D2B145C-5AAD-DF4B-893C-DDCFDD7A8E1F}" srcOrd="2" destOrd="0" parTransId="{E43FFBE1-C2C9-C444-BF08-0B98E64E3B83}" sibTransId="{0A6B2E01-2CE9-A541-9836-B05EF1395AB6}"/>
    <dgm:cxn modelId="{2D3A7B62-4BC7-A348-9CD3-5C2697EBBD6E}" srcId="{5E3AD4B7-15F6-6E43-B007-5C8B1539E8C7}" destId="{87A995D9-0A27-6442-9F0F-DD809E140A75}" srcOrd="3" destOrd="0" parTransId="{2254F80E-A911-014B-9448-BC7B42A233CE}" sibTransId="{D953C54C-B5DB-7A40-8291-65C56A18FFA0}"/>
    <dgm:cxn modelId="{17FF3453-1C7F-E041-A272-8DB5094EA0F5}" type="presOf" srcId="{508DEAEF-A414-B045-987A-ACD0EF3EF9E9}" destId="{846708F9-6451-9241-BC86-F320CA2041C2}" srcOrd="0" destOrd="0" presId="urn:microsoft.com/office/officeart/2009/3/layout/DescendingProcess"/>
    <dgm:cxn modelId="{37F27290-0E6B-E140-83DC-FB931AA7406A}" type="presOf" srcId="{0A6B2E01-2CE9-A541-9836-B05EF1395AB6}" destId="{623CA5BA-E9D6-B340-B26B-3D220C4359A7}" srcOrd="0" destOrd="0" presId="urn:microsoft.com/office/officeart/2009/3/layout/DescendingProcess"/>
    <dgm:cxn modelId="{70FA17A8-EBBB-064F-A6D9-81E5A1C53B60}" type="presOf" srcId="{8D2B145C-5AAD-DF4B-893C-DDCFDD7A8E1F}" destId="{AC5C8312-96C2-664B-8F2F-B77BAF6B0150}" srcOrd="0" destOrd="0" presId="urn:microsoft.com/office/officeart/2009/3/layout/DescendingProcess"/>
    <dgm:cxn modelId="{836547B4-5727-FD44-A8D6-191B8CDDF744}" type="presOf" srcId="{397728DE-1D2B-FF4C-9750-594D6E3EBBF7}" destId="{6AA5B9CE-2FA1-A442-A88F-C1C9641A1F79}" srcOrd="0" destOrd="0" presId="urn:microsoft.com/office/officeart/2009/3/layout/DescendingProcess"/>
    <dgm:cxn modelId="{C56FD4C4-7CA2-2A47-AD32-544D74F2CC81}" srcId="{5E3AD4B7-15F6-6E43-B007-5C8B1539E8C7}" destId="{508DEAEF-A414-B045-987A-ACD0EF3EF9E9}" srcOrd="1" destOrd="0" parTransId="{5FB76E5B-6722-1C44-B589-E851F87CA8C1}" sibTransId="{C008C6D7-2D0C-1746-94A5-D9A2E87A5D14}"/>
    <dgm:cxn modelId="{CE1880DA-D9AD-0E49-9B9C-E91C9F827732}" type="presOf" srcId="{C008C6D7-2D0C-1746-94A5-D9A2E87A5D14}" destId="{9E498C04-ED8D-4D42-8435-1B3C512F2007}" srcOrd="0" destOrd="0" presId="urn:microsoft.com/office/officeart/2009/3/layout/DescendingProcess"/>
    <dgm:cxn modelId="{A38AC4E1-3AA0-004D-85D7-B95F4BBBEC07}" type="presOf" srcId="{87A995D9-0A27-6442-9F0F-DD809E140A75}" destId="{480C987B-E217-5A40-B4EF-E7839AD7748B}" srcOrd="0" destOrd="0" presId="urn:microsoft.com/office/officeart/2009/3/layout/DescendingProcess"/>
    <dgm:cxn modelId="{407C37FB-7E82-864F-B7D4-181ABB2837E4}" type="presOf" srcId="{6B3A2A21-2E95-CA4F-B4B2-B18704478116}" destId="{16D77D9E-9179-BA4C-B819-B8F137368833}" srcOrd="0" destOrd="0" presId="urn:microsoft.com/office/officeart/2009/3/layout/DescendingProcess"/>
    <dgm:cxn modelId="{3086036A-A8CC-9D40-9696-63CA81CD1B45}" type="presParOf" srcId="{4C489051-5D80-B241-B3B8-B5BC75107A9C}" destId="{B4870F5D-5063-0E4C-A6EC-86958066BCFC}" srcOrd="0" destOrd="0" presId="urn:microsoft.com/office/officeart/2009/3/layout/DescendingProcess"/>
    <dgm:cxn modelId="{758C5C4E-B03E-0D4B-BC96-A81E29B26E11}" type="presParOf" srcId="{4C489051-5D80-B241-B3B8-B5BC75107A9C}" destId="{6AA5B9CE-2FA1-A442-A88F-C1C9641A1F79}" srcOrd="1" destOrd="0" presId="urn:microsoft.com/office/officeart/2009/3/layout/DescendingProcess"/>
    <dgm:cxn modelId="{67E707F9-E207-D941-AE35-2D80D2DABE96}" type="presParOf" srcId="{4C489051-5D80-B241-B3B8-B5BC75107A9C}" destId="{846708F9-6451-9241-BC86-F320CA2041C2}" srcOrd="2" destOrd="0" presId="urn:microsoft.com/office/officeart/2009/3/layout/DescendingProcess"/>
    <dgm:cxn modelId="{CCB89A27-35B4-EE49-AF94-505906265F21}" type="presParOf" srcId="{4C489051-5D80-B241-B3B8-B5BC75107A9C}" destId="{86322FC2-C88E-8746-B62C-E7169EAF47B8}" srcOrd="3" destOrd="0" presId="urn:microsoft.com/office/officeart/2009/3/layout/DescendingProcess"/>
    <dgm:cxn modelId="{C8481724-3CB4-E649-80FD-A1AD474BE724}" type="presParOf" srcId="{86322FC2-C88E-8746-B62C-E7169EAF47B8}" destId="{9E498C04-ED8D-4D42-8435-1B3C512F2007}" srcOrd="0" destOrd="0" presId="urn:microsoft.com/office/officeart/2009/3/layout/DescendingProcess"/>
    <dgm:cxn modelId="{4B12D5CA-72BE-2144-A042-5802B98E6990}" type="presParOf" srcId="{4C489051-5D80-B241-B3B8-B5BC75107A9C}" destId="{AC5C8312-96C2-664B-8F2F-B77BAF6B0150}" srcOrd="4" destOrd="0" presId="urn:microsoft.com/office/officeart/2009/3/layout/DescendingProcess"/>
    <dgm:cxn modelId="{FF672758-9DF5-D140-AFD2-4E8DD13791DD}" type="presParOf" srcId="{4C489051-5D80-B241-B3B8-B5BC75107A9C}" destId="{B9E61C60-EBA1-8B42-86C1-45C361296316}" srcOrd="5" destOrd="0" presId="urn:microsoft.com/office/officeart/2009/3/layout/DescendingProcess"/>
    <dgm:cxn modelId="{4B7C84BF-2AB1-4547-9ABD-E9287C60AEE6}" type="presParOf" srcId="{B9E61C60-EBA1-8B42-86C1-45C361296316}" destId="{623CA5BA-E9D6-B340-B26B-3D220C4359A7}" srcOrd="0" destOrd="0" presId="urn:microsoft.com/office/officeart/2009/3/layout/DescendingProcess"/>
    <dgm:cxn modelId="{AC647D1E-591B-144C-A6D4-4EEF9A5C06EB}" type="presParOf" srcId="{4C489051-5D80-B241-B3B8-B5BC75107A9C}" destId="{480C987B-E217-5A40-B4EF-E7839AD7748B}" srcOrd="6" destOrd="0" presId="urn:microsoft.com/office/officeart/2009/3/layout/DescendingProcess"/>
    <dgm:cxn modelId="{7BBEB797-5800-3B48-8C9F-636628877F53}" type="presParOf" srcId="{4C489051-5D80-B241-B3B8-B5BC75107A9C}" destId="{F9F003B1-78B3-E04A-8CBD-E6B70E50C31A}" srcOrd="7" destOrd="0" presId="urn:microsoft.com/office/officeart/2009/3/layout/DescendingProcess"/>
    <dgm:cxn modelId="{51460B18-96D5-064E-ACFC-5E3C1A9CECB5}" type="presParOf" srcId="{F9F003B1-78B3-E04A-8CBD-E6B70E50C31A}" destId="{EC4FD89B-277F-934C-8B36-BBC19E3E4B1E}" srcOrd="0" destOrd="0" presId="urn:microsoft.com/office/officeart/2009/3/layout/DescendingProcess"/>
    <dgm:cxn modelId="{B352BD74-1335-5E41-B97C-AA8D738EF2D4}" type="presParOf" srcId="{4C489051-5D80-B241-B3B8-B5BC75107A9C}" destId="{16D77D9E-9179-BA4C-B819-B8F137368833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08F0D-4622-EF4C-A60E-5265A24C6616}">
      <dsp:nvSpPr>
        <dsp:cNvPr id="0" name=""/>
        <dsp:cNvSpPr/>
      </dsp:nvSpPr>
      <dsp:spPr>
        <a:xfrm>
          <a:off x="-52828" y="287034"/>
          <a:ext cx="3354418" cy="2045576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Personalstruktur und Personalentwicklung</a:t>
          </a:r>
        </a:p>
      </dsp:txBody>
      <dsp:txXfrm>
        <a:off x="929658" y="886169"/>
        <a:ext cx="2371932" cy="1446441"/>
      </dsp:txXfrm>
    </dsp:sp>
    <dsp:sp modelId="{4D991F9E-9821-1C44-B5A1-807F5CA34E3D}">
      <dsp:nvSpPr>
        <dsp:cNvPr id="0" name=""/>
        <dsp:cNvSpPr/>
      </dsp:nvSpPr>
      <dsp:spPr>
        <a:xfrm rot="5400000">
          <a:off x="3990824" y="-364501"/>
          <a:ext cx="2045576" cy="3356259"/>
        </a:xfrm>
        <a:prstGeom prst="pieWedge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Entgelt</a:t>
          </a:r>
        </a:p>
      </dsp:txBody>
      <dsp:txXfrm rot="-5400000">
        <a:off x="3335483" y="889976"/>
        <a:ext cx="2373233" cy="1446441"/>
      </dsp:txXfrm>
    </dsp:sp>
    <dsp:sp modelId="{5F08E4EA-A983-BE48-AB9C-E5109FB21051}">
      <dsp:nvSpPr>
        <dsp:cNvPr id="0" name=""/>
        <dsp:cNvSpPr/>
      </dsp:nvSpPr>
      <dsp:spPr>
        <a:xfrm rot="10800000">
          <a:off x="3335473" y="2347194"/>
          <a:ext cx="3365157" cy="2045576"/>
        </a:xfrm>
        <a:prstGeom prst="pieWedge">
          <a:avLst/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Arbeitsgestaltung und Gesundheitsschutz</a:t>
          </a:r>
        </a:p>
      </dsp:txBody>
      <dsp:txXfrm rot="10800000">
        <a:off x="3335473" y="2347194"/>
        <a:ext cx="2379525" cy="1446441"/>
      </dsp:txXfrm>
    </dsp:sp>
    <dsp:sp modelId="{44CAF713-FABF-3C4C-97B1-85E1C0E4D2A3}">
      <dsp:nvSpPr>
        <dsp:cNvPr id="0" name=""/>
        <dsp:cNvSpPr/>
      </dsp:nvSpPr>
      <dsp:spPr>
        <a:xfrm rot="16200000">
          <a:off x="607606" y="1687169"/>
          <a:ext cx="2045576" cy="3365627"/>
        </a:xfrm>
        <a:prstGeom prst="pieWedge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Arbeitszeit und Sorgearbeit</a:t>
          </a:r>
        </a:p>
      </dsp:txBody>
      <dsp:txXfrm rot="5400000">
        <a:off x="933350" y="2347194"/>
        <a:ext cx="2379858" cy="1446441"/>
      </dsp:txXfrm>
    </dsp:sp>
    <dsp:sp modelId="{8515B909-8400-2441-BA36-0F63057A8408}">
      <dsp:nvSpPr>
        <dsp:cNvPr id="0" name=""/>
        <dsp:cNvSpPr/>
      </dsp:nvSpPr>
      <dsp:spPr>
        <a:xfrm>
          <a:off x="3016773" y="2016371"/>
          <a:ext cx="706267" cy="61414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331D3-A5DD-244F-B0B6-FC75D3100D37}">
      <dsp:nvSpPr>
        <dsp:cNvPr id="0" name=""/>
        <dsp:cNvSpPr/>
      </dsp:nvSpPr>
      <dsp:spPr>
        <a:xfrm rot="10800000">
          <a:off x="3020968" y="2102023"/>
          <a:ext cx="706267" cy="61414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0F5D-5063-0E4C-A6EC-86958066BCFC}">
      <dsp:nvSpPr>
        <dsp:cNvPr id="0" name=""/>
        <dsp:cNvSpPr/>
      </dsp:nvSpPr>
      <dsp:spPr>
        <a:xfrm rot="4396374">
          <a:off x="1648678" y="522077"/>
          <a:ext cx="2264854" cy="157945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98C04-ED8D-4D42-8435-1B3C512F2007}">
      <dsp:nvSpPr>
        <dsp:cNvPr id="0" name=""/>
        <dsp:cNvSpPr/>
      </dsp:nvSpPr>
      <dsp:spPr>
        <a:xfrm>
          <a:off x="2497100" y="728313"/>
          <a:ext cx="57194" cy="571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CA5BA-E9D6-B340-B26B-3D220C4359A7}">
      <dsp:nvSpPr>
        <dsp:cNvPr id="0" name=""/>
        <dsp:cNvSpPr/>
      </dsp:nvSpPr>
      <dsp:spPr>
        <a:xfrm>
          <a:off x="2888726" y="1044196"/>
          <a:ext cx="57194" cy="571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FD89B-277F-934C-8B36-BBC19E3E4B1E}">
      <dsp:nvSpPr>
        <dsp:cNvPr id="0" name=""/>
        <dsp:cNvSpPr/>
      </dsp:nvSpPr>
      <dsp:spPr>
        <a:xfrm>
          <a:off x="3182229" y="1413600"/>
          <a:ext cx="57194" cy="571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B9CE-2FA1-A442-A88F-C1C9641A1F79}">
      <dsp:nvSpPr>
        <dsp:cNvPr id="0" name=""/>
        <dsp:cNvSpPr/>
      </dsp:nvSpPr>
      <dsp:spPr>
        <a:xfrm>
          <a:off x="1065299" y="30996"/>
          <a:ext cx="1744938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Arial" charset="0"/>
              <a:ea typeface="Arial" charset="0"/>
              <a:cs typeface="Arial" charset="0"/>
            </a:rPr>
            <a:t>Staat</a:t>
          </a:r>
        </a:p>
      </dsp:txBody>
      <dsp:txXfrm>
        <a:off x="1065299" y="30996"/>
        <a:ext cx="1744938" cy="419777"/>
      </dsp:txXfrm>
    </dsp:sp>
    <dsp:sp modelId="{846708F9-6451-9241-BC86-F320CA2041C2}">
      <dsp:nvSpPr>
        <dsp:cNvPr id="0" name=""/>
        <dsp:cNvSpPr/>
      </dsp:nvSpPr>
      <dsp:spPr>
        <a:xfrm>
          <a:off x="2909937" y="616256"/>
          <a:ext cx="3100016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Aktivierung</a:t>
          </a:r>
        </a:p>
      </dsp:txBody>
      <dsp:txXfrm>
        <a:off x="2909937" y="616256"/>
        <a:ext cx="3100016" cy="419777"/>
      </dsp:txXfrm>
    </dsp:sp>
    <dsp:sp modelId="{AC5C8312-96C2-664B-8F2F-B77BAF6B0150}">
      <dsp:nvSpPr>
        <dsp:cNvPr id="0" name=""/>
        <dsp:cNvSpPr/>
      </dsp:nvSpPr>
      <dsp:spPr>
        <a:xfrm>
          <a:off x="1496849" y="862905"/>
          <a:ext cx="1240967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</dsp:txBody>
      <dsp:txXfrm>
        <a:off x="1496849" y="862905"/>
        <a:ext cx="1240967" cy="419777"/>
      </dsp:txXfrm>
    </dsp:sp>
    <dsp:sp modelId="{480C987B-E217-5A40-B4EF-E7839AD7748B}">
      <dsp:nvSpPr>
        <dsp:cNvPr id="0" name=""/>
        <dsp:cNvSpPr/>
      </dsp:nvSpPr>
      <dsp:spPr>
        <a:xfrm>
          <a:off x="3478939" y="1243630"/>
          <a:ext cx="1319842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Kontrolle</a:t>
          </a:r>
        </a:p>
      </dsp:txBody>
      <dsp:txXfrm>
        <a:off x="3478939" y="1243630"/>
        <a:ext cx="1319842" cy="419777"/>
      </dsp:txXfrm>
    </dsp:sp>
    <dsp:sp modelId="{16D77D9E-9179-BA4C-B819-B8F137368833}">
      <dsp:nvSpPr>
        <dsp:cNvPr id="0" name=""/>
        <dsp:cNvSpPr/>
      </dsp:nvSpPr>
      <dsp:spPr>
        <a:xfrm>
          <a:off x="3595252" y="2018256"/>
          <a:ext cx="144298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rPr>
            <a:t>Sanktion</a:t>
          </a:r>
        </a:p>
      </dsp:txBody>
      <dsp:txXfrm>
        <a:off x="3595252" y="2018256"/>
        <a:ext cx="1442984" cy="419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C7D1-2745-44D1-8437-54E73FE9FF92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1300-29DC-497A-BA6F-B41009CE6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22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B1300-29DC-497A-BA6F-B41009CE6BA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6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1300-29DC-497A-BA6F-B41009CE6BA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82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B1300-29DC-497A-BA6F-B41009CE6BA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00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2534B-8988-4F2F-AB1D-8A20ECFDB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4D9B39-C19F-4423-A207-92B3685BF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DF83B-FD8A-4C63-89E5-7E417E1A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799C-28D0-4A5D-B3C6-D935CF617C14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6C1F90-C219-440D-B81D-62EA7E87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03BFC1-1A77-41B2-8BD3-BB03A6B9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78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716CC-BFC2-4FB7-8A72-DEBCFDA3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919C6D-B777-430F-8010-61F7FCE93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C2A725-9E26-4CBD-80BF-63C8AA5F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E68-01CE-40F3-A753-C604BD9A1854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D27418-C8F9-4E0C-AD93-2E6B1057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80463A-C5F7-4E10-ABBC-19864F2B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ECCAC1-6359-4B66-9673-ECCC660B2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7D5711-3C81-4E28-B399-C688442A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BB542-EDA7-4DBE-80D2-37877969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318C-4169-474D-903E-CBBEB55DFA39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17476-6CD8-42B9-9F6F-A6D16037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C028E8-78EC-4C62-9806-CC8DA558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A7776-500C-44AA-B6B4-480A44E3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51CF8-2245-493C-9096-3E0BD4B9E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71DD56-B074-44B0-8BB8-8C65D950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A992-1FEA-4200-85F7-1C57C7F7763A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76B69-F1E5-4E6F-B782-BC0CBCD1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9CF167-B708-402B-96BD-A171F925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9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DE949-A902-4A8E-BCA3-781E736B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C13516-E9D0-46FC-82AC-22582165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5C704-B44B-4D45-B725-B5939AF3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A2E2-C906-46F5-8035-84EA82D950C3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9775AF-7B81-4D1D-AE04-3EAD2E18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67296-3C2D-474C-AAC1-ACE6D4A5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9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693E-974B-4D55-8D7A-B31F0637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99EAF0-3BBA-41B1-910B-39ACCC5D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93CFF-A58C-4072-9532-A4E17672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531B44-6A1C-443B-A57D-29E9583D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E8C1-E505-4134-86E0-FA222E91A798}" type="datetime1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9A56B7-C8C1-4732-A1CD-65C31AF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D9A26E-A020-4522-85FB-B9E70A2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BFA45-D72E-4859-ACB9-0264306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ABC8A2-2BCC-4211-84B0-EC0388883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3B675A-1DF1-49FB-9CC9-CE4353FB4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7A3266-4E4A-4BFB-821F-9AC594FC9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C8C97E-EE5A-4868-BE4D-DB9B2DB04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13BE5C-0958-4A18-A6D0-C767FDA8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292F-FA60-4F1D-B899-4AD53DFE6F2C}" type="datetime1">
              <a:rPr lang="de-DE" smtClean="0"/>
              <a:t>21.02.2022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E9B721-0457-460A-ACC1-E537D0B7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382FE8-71CA-4C1C-AAF2-58805FC5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9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65A70-6BAC-4D97-8B53-0319ADC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E2AAAA-BCCF-4FE1-819E-392B4E8C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D627-ED97-4B64-8EA9-EFA95E8F4F94}" type="datetime1">
              <a:rPr lang="de-DE" smtClean="0"/>
              <a:t>21.02.2022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452A5-F860-4CAC-B9E1-95639901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06AB18-0572-4879-A1BC-7A250D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7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D1446-0A46-43C0-B623-5821F22D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9ED7-0092-4EDA-9BF5-CCD71C82136E}" type="datetime1">
              <a:rPr lang="de-DE" smtClean="0"/>
              <a:t>21.02.2022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4C8EB9-28A2-47A6-841C-F005C0EB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20F637-373E-4A25-BA1D-636F210A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8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72F3A-B2F4-4D80-8186-1A99EDFD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F9776-097A-4437-BA2C-1EBCE3C7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9115C9-A5E3-4949-933C-C5C91C05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208888-A92F-4F75-85FB-4EA31010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1FD1-A348-410D-A43A-21F422B2D4A6}" type="datetime1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BC887A-ED3C-40E1-8EA5-6E29D86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8ECEF7-B373-4D57-BF48-3C8DCF91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5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DBFE4-5F5B-4704-BAD4-8BE01385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522347-B107-4FC6-A363-9CFE6CF2B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8E0088-E95B-4A0B-9FE0-00808396B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698DF5-BA91-4542-BC98-CE8B1194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32B8-EBFF-45F9-89AE-026B914D2332}" type="datetime1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009BF9-0D7C-4F09-9CB9-A1F56DC6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Heide Pfarr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D9FA85-24B2-4AA4-A0BF-EDEE56D8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21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10CD0D-3D0C-4150-899F-FC663ACD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8511E9-D255-4C23-A5CD-D3616303A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7B35E-0D76-49B5-B1C1-A6E858A24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DAB1-3932-44CE-A960-505F5F2D5805}" type="datetime1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247C6-F741-4E3B-947E-4E0FB573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 Heide Pfarr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080C1-C33B-4F3E-9601-388A1D47C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C1CA-07CD-4459-8EDD-3BDB6CA0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9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djb.de/fokusthemen/gleichstellung-der-geschlechter-im-erwerbsleben/gleichstellungsgesetz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E36AF-B7F5-4C9D-B2F4-9F9A03711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75038"/>
          </a:xfrm>
        </p:spPr>
        <p:txBody>
          <a:bodyPr>
            <a:normAutofit fontScale="90000"/>
          </a:bodyPr>
          <a:lstStyle/>
          <a:p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r>
              <a:rPr lang="de-DE" sz="4400" b="1" dirty="0">
                <a:latin typeface="Arial" charset="0"/>
                <a:ea typeface="Arial" charset="0"/>
                <a:cs typeface="Arial" charset="0"/>
              </a:rPr>
              <a:t>Ein Gleichstellungsgesetz </a:t>
            </a:r>
            <a:br>
              <a:rPr lang="de-DE" sz="4400" b="1" dirty="0">
                <a:latin typeface="Arial" charset="0"/>
                <a:ea typeface="Arial" charset="0"/>
                <a:cs typeface="Arial" charset="0"/>
              </a:rPr>
            </a:br>
            <a:r>
              <a:rPr lang="de-DE" sz="4400" b="1" dirty="0">
                <a:latin typeface="Arial" charset="0"/>
                <a:ea typeface="Arial" charset="0"/>
                <a:cs typeface="Arial" charset="0"/>
              </a:rPr>
              <a:t>für die Privatwirtschaft</a:t>
            </a:r>
            <a:br>
              <a:rPr lang="de-DE" sz="4400" b="1" dirty="0">
                <a:latin typeface="Arial" charset="0"/>
                <a:ea typeface="Arial" charset="0"/>
                <a:cs typeface="Arial" charset="0"/>
              </a:rPr>
            </a:br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r>
              <a:rPr lang="de-DE" sz="4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4000" dirty="0">
                <a:latin typeface="Arial" charset="0"/>
                <a:ea typeface="Arial" charset="0"/>
                <a:cs typeface="Arial" charset="0"/>
              </a:rPr>
              <a:t>Vorstellung eines </a:t>
            </a:r>
            <a:r>
              <a:rPr lang="de-DE" sz="4000" dirty="0" err="1">
                <a:latin typeface="Arial" charset="0"/>
                <a:ea typeface="Arial" charset="0"/>
                <a:cs typeface="Arial" charset="0"/>
              </a:rPr>
              <a:t>djb</a:t>
            </a:r>
            <a:r>
              <a:rPr lang="de-DE" sz="4000" dirty="0">
                <a:latin typeface="Arial" charset="0"/>
                <a:ea typeface="Arial" charset="0"/>
                <a:cs typeface="Arial" charset="0"/>
              </a:rPr>
              <a:t>-Gesetzesvorschlags </a:t>
            </a:r>
            <a:br>
              <a:rPr lang="de-DE" sz="4400" dirty="0">
                <a:latin typeface="Arial" charset="0"/>
                <a:ea typeface="Arial" charset="0"/>
                <a:cs typeface="Arial" charset="0"/>
              </a:rPr>
            </a:br>
            <a:endParaRPr lang="de-DE" sz="3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4AB27F-B999-41AC-8590-3140F36E0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2711"/>
            <a:ext cx="9144000" cy="10948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1800" i="1" dirty="0">
                <a:latin typeface="Arial" charset="0"/>
                <a:ea typeface="Arial" charset="0"/>
                <a:cs typeface="Arial" charset="0"/>
              </a:rPr>
              <a:t>Prof. Dr. Heide Pfarr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10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AA4161-A411-1B49-B3BC-9DE3FF930178}"/>
              </a:ext>
            </a:extLst>
          </p:cNvPr>
          <p:cNvSpPr txBox="1"/>
          <p:nvPr/>
        </p:nvSpPr>
        <p:spPr>
          <a:xfrm>
            <a:off x="838199" y="811366"/>
            <a:ext cx="8466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ea typeface="Arial" charset="0"/>
                <a:cs typeface="Arial" charset="0"/>
              </a:rPr>
              <a:t>Der Gestaltungsauftrag umfasst 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vier </a:t>
            </a:r>
            <a:r>
              <a:rPr lang="de-DE" sz="2400" b="1" u="sng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konkrete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 Handlungsfelder </a:t>
            </a:r>
            <a:r>
              <a:rPr lang="de-DE" sz="2400" b="1" dirty="0">
                <a:ea typeface="Arial" charset="0"/>
                <a:cs typeface="Arial" charset="0"/>
              </a:rPr>
              <a:t>und ihr Verhältnis zueinander:</a:t>
            </a:r>
          </a:p>
          <a:p>
            <a:endParaRPr lang="de-DE" sz="2400" dirty="0">
              <a:ea typeface="Arial" charset="0"/>
              <a:cs typeface="Arial" charset="0"/>
            </a:endParaRPr>
          </a:p>
          <a:p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9C0BE66-4374-A640-9DB0-96AF4A3D0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92628"/>
              </p:ext>
            </p:extLst>
          </p:nvPr>
        </p:nvGraphicFramePr>
        <p:xfrm>
          <a:off x="2729878" y="1806952"/>
          <a:ext cx="6732243" cy="472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38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11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AA4161-A411-1B49-B3BC-9DE3FF930178}"/>
              </a:ext>
            </a:extLst>
          </p:cNvPr>
          <p:cNvSpPr txBox="1"/>
          <p:nvPr/>
        </p:nvSpPr>
        <p:spPr>
          <a:xfrm>
            <a:off x="1385374" y="966053"/>
            <a:ext cx="94212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Arial" charset="0"/>
                <a:cs typeface="Arial" charset="0"/>
              </a:rPr>
              <a:t>Der Gestaltungsauftrag umfasst </a:t>
            </a:r>
          </a:p>
          <a:p>
            <a:r>
              <a:rPr lang="de-DE" sz="2800" b="1" dirty="0"/>
              <a:t>Handlungspflichten in allen Handlungsfeldern.</a:t>
            </a:r>
          </a:p>
          <a:p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Aber: Grundsatz der eigenverantwortlichen und differenzierten Ausgestaltung durch die Unternehmen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Einschränkung dort, wo sich Selbstregulierung in der Vergangenheit als ineffektiv erwiesen hat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Sonderregelungen für KMUs</a:t>
            </a:r>
          </a:p>
          <a:p>
            <a:endParaRPr lang="de-DE" sz="2800" b="1" dirty="0"/>
          </a:p>
          <a:p>
            <a:r>
              <a:rPr lang="de-DE" sz="2800" b="1" dirty="0"/>
              <a:t>	</a:t>
            </a:r>
            <a:endParaRPr lang="de-DE" sz="2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3CE93A85-E484-4848-862F-DD5FAD56D797}"/>
              </a:ext>
            </a:extLst>
          </p:cNvPr>
          <p:cNvSpPr/>
          <p:nvPr/>
        </p:nvSpPr>
        <p:spPr>
          <a:xfrm>
            <a:off x="10298859" y="2725049"/>
            <a:ext cx="302500" cy="1544129"/>
          </a:xfrm>
          <a:prstGeom prst="rightBrace">
            <a:avLst>
              <a:gd name="adj1" fmla="val 0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C35A7F-AB75-AF40-B4B3-20385B313EBA}"/>
              </a:ext>
            </a:extLst>
          </p:cNvPr>
          <p:cNvSpPr txBox="1"/>
          <p:nvPr/>
        </p:nvSpPr>
        <p:spPr>
          <a:xfrm>
            <a:off x="8014941" y="5063828"/>
            <a:ext cx="258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Durchgängige 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Geschlechterperspektive</a:t>
            </a:r>
          </a:p>
        </p:txBody>
      </p:sp>
    </p:spTree>
    <p:extLst>
      <p:ext uri="{BB962C8B-B14F-4D97-AF65-F5344CB8AC3E}">
        <p14:creationId xmlns:p14="http://schemas.microsoft.com/office/powerpoint/2010/main" val="86829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3"/>
            <a:ext cx="10425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Handlungspflichten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Betriebliche Stufen der regulierten Selbstregulierung:</a:t>
            </a:r>
            <a:br>
              <a:rPr lang="de-DE" sz="3000" dirty="0">
                <a:latin typeface="Arial" charset="0"/>
                <a:ea typeface="Arial" charset="0"/>
                <a:cs typeface="Arial" charset="0"/>
              </a:rPr>
            </a:br>
            <a:br>
              <a:rPr lang="de-DE" sz="3000" dirty="0">
                <a:latin typeface="Arial" charset="0"/>
                <a:ea typeface="Arial" charset="0"/>
                <a:cs typeface="Arial" charset="0"/>
              </a:rPr>
            </a:br>
            <a:r>
              <a:rPr lang="de-DE" sz="3000" i="1" dirty="0">
                <a:latin typeface="Arial" charset="0"/>
                <a:ea typeface="Arial" charset="0"/>
                <a:cs typeface="Arial" charset="0"/>
              </a:rPr>
              <a:t>a) Bestandsaufnahme</a:t>
            </a:r>
            <a:br>
              <a:rPr lang="de-DE" sz="3000" i="1" dirty="0">
                <a:latin typeface="Arial" charset="0"/>
                <a:ea typeface="Arial" charset="0"/>
                <a:cs typeface="Arial" charset="0"/>
              </a:rPr>
            </a:br>
            <a:r>
              <a:rPr lang="de-DE" sz="3000" i="1" dirty="0">
                <a:latin typeface="Arial" charset="0"/>
                <a:ea typeface="Arial" charset="0"/>
                <a:cs typeface="Arial" charset="0"/>
              </a:rPr>
              <a:t>b) Analyse</a:t>
            </a:r>
            <a:br>
              <a:rPr lang="de-DE" sz="3000" i="1" dirty="0">
                <a:latin typeface="Arial" charset="0"/>
                <a:ea typeface="Arial" charset="0"/>
                <a:cs typeface="Arial" charset="0"/>
              </a:rPr>
            </a:br>
            <a:r>
              <a:rPr lang="de-DE" sz="3000" i="1" dirty="0">
                <a:latin typeface="Arial" charset="0"/>
                <a:ea typeface="Arial" charset="0"/>
                <a:cs typeface="Arial" charset="0"/>
              </a:rPr>
              <a:t>c) Gleichstellungskonzept</a:t>
            </a:r>
            <a:br>
              <a:rPr lang="de-DE" sz="3000" i="1" dirty="0">
                <a:latin typeface="Arial" charset="0"/>
                <a:ea typeface="Arial" charset="0"/>
                <a:cs typeface="Arial" charset="0"/>
              </a:rPr>
            </a:br>
            <a:r>
              <a:rPr lang="de-DE" sz="3000" i="1" dirty="0">
                <a:latin typeface="Arial" charset="0"/>
                <a:ea typeface="Arial" charset="0"/>
                <a:cs typeface="Arial" charset="0"/>
              </a:rPr>
              <a:t>d) Umsetzungsphase</a:t>
            </a:r>
            <a:br>
              <a:rPr lang="de-DE" sz="3000" i="1" dirty="0">
                <a:latin typeface="Arial" charset="0"/>
                <a:ea typeface="Arial" charset="0"/>
                <a:cs typeface="Arial" charset="0"/>
              </a:rPr>
            </a:br>
            <a:r>
              <a:rPr lang="de-DE" sz="3000" i="1" dirty="0" err="1">
                <a:latin typeface="Arial" charset="0"/>
                <a:ea typeface="Arial" charset="0"/>
                <a:cs typeface="Arial" charset="0"/>
              </a:rPr>
              <a:t>e</a:t>
            </a:r>
            <a:r>
              <a:rPr lang="de-DE" sz="3000" i="1" dirty="0">
                <a:latin typeface="Arial" charset="0"/>
                <a:ea typeface="Arial" charset="0"/>
                <a:cs typeface="Arial" charset="0"/>
              </a:rPr>
              <a:t>) Interne und externe Berichtspflichten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12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9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883403" y="819387"/>
            <a:ext cx="104251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Bestandsaufnahme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Ermittlung von diskriminierenden Strukturen durch Unternehmen selbst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Erfassungsdaten der Bestandsaufnahme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Formulierung von gesetzlichen Anforderungen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Soziotechnischer Ansatz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13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746518"/>
            <a:ext cx="10425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Analyse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Analyse der Erfassungsdaten mit dem Anknüpfungspunkt Geschlechterverhältnis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Möglichst gleichmäßige Beteiligung und Betroffenheit der Geschlechter in allen Bereichen als Ziel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Unausgeglichenes Verhältnis Indiz für Diskriminierungsstrukturen, </a:t>
            </a:r>
          </a:p>
          <a:p>
            <a:r>
              <a:rPr lang="de-DE" sz="3000" dirty="0">
                <a:latin typeface="Arial" charset="0"/>
                <a:ea typeface="Arial" charset="0"/>
                <a:cs typeface="Arial" charset="0"/>
              </a:rPr>
              <a:t>    bei Überrepräsentanz differenzierte Bewertung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14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3"/>
            <a:ext cx="10425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Gleichstellungskonzept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Entwicklung von betriebsspezifischen Gleichstellungsstrategien 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Etappenziele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15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358289"/>
            <a:ext cx="104251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Durchsetzung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Regulierte Selbstregulierung setzt eine starke Durchsetzungsebene voraus</a:t>
            </a:r>
          </a:p>
          <a:p>
            <a:pPr marL="457200" indent="-457200">
              <a:buFont typeface="Symbol" charset="2"/>
              <a:buChar char="-"/>
            </a:pPr>
            <a:endParaRPr lang="de-DE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Kombination gesellschaftlicher und staatlicher Kompetenzen</a:t>
            </a:r>
          </a:p>
          <a:p>
            <a:endParaRPr lang="de-DE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Indirekte Steuerung: moderierende,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mediierende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und aktivierende Aufgabe des Gewährleistungsstaates</a:t>
            </a:r>
          </a:p>
          <a:p>
            <a:pPr marL="457200" indent="-457200">
              <a:buFont typeface="Symbol" charset="2"/>
              <a:buChar char="-"/>
            </a:pPr>
            <a:endParaRPr lang="de-DE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16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185704"/>
            <a:ext cx="10425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Mehrdimensionale Stoßrichtungen für die Durchsetzung: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Transparenz nach außen durch Berichte</a:t>
            </a:r>
          </a:p>
          <a:p>
            <a:pPr lvl="0"/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bei Umsetzungsdefiziten Sanktionen</a:t>
            </a:r>
          </a:p>
          <a:p>
            <a:pPr lvl="0"/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zuvor aber Aktivierung der Umsetzung durch Anreize</a:t>
            </a:r>
          </a:p>
          <a:p>
            <a:pPr lvl="0"/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sowie Unterstützung der Umsetzung</a:t>
            </a:r>
          </a:p>
          <a:p>
            <a:pPr marL="457200" indent="-457200">
              <a:buFont typeface="Symbol" charset="2"/>
              <a:buChar char="-"/>
            </a:pPr>
            <a:endParaRPr lang="de-DE" sz="3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17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185704"/>
            <a:ext cx="10425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Unterstützungsstrukturen</a:t>
            </a:r>
          </a:p>
          <a:p>
            <a:endParaRPr lang="de-DE" sz="30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Antidiskriminierungsstelle des Bundes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Bundesstiftung Gleichstellung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Neu: Antidiskriminierungsstellen der Länder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IHKs, Handwerkskammern, Innungen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Kommunale Gleichstellungsstellen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Gleichstellungs-Initiativen der Privatwirtschaft</a:t>
            </a:r>
          </a:p>
          <a:p>
            <a:pPr marL="457200" indent="-457200">
              <a:buFontTx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3000" dirty="0">
                <a:latin typeface="Arial" charset="0"/>
                <a:ea typeface="Arial" charset="0"/>
                <a:cs typeface="Arial" charset="0"/>
              </a:rPr>
              <a:t>Netzwerke untereinander bilden</a:t>
            </a:r>
          </a:p>
          <a:p>
            <a:r>
              <a:rPr lang="de-DE" sz="3000" dirty="0">
                <a:latin typeface="Arial" charset="0"/>
                <a:ea typeface="Arial" charset="0"/>
                <a:cs typeface="Arial" charset="0"/>
              </a:rPr>
              <a:t>Ausstattung mit Mitteln, Personal, Infrastrukturen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18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19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14BE42F-A759-2547-8C24-F2DC204E06E9}"/>
              </a:ext>
            </a:extLst>
          </p:cNvPr>
          <p:cNvSpPr/>
          <p:nvPr/>
        </p:nvSpPr>
        <p:spPr>
          <a:xfrm>
            <a:off x="3380508" y="3859494"/>
            <a:ext cx="52300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101553-DCF7-C549-96E1-5C5DF99890FB}"/>
              </a:ext>
            </a:extLst>
          </p:cNvPr>
          <p:cNvSpPr txBox="1"/>
          <p:nvPr/>
        </p:nvSpPr>
        <p:spPr>
          <a:xfrm>
            <a:off x="518827" y="3753880"/>
            <a:ext cx="27092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Gleichstellungspolitiken der Unternehmen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806A2D-60C9-0B41-B03B-F1B6CCEB3384}"/>
              </a:ext>
            </a:extLst>
          </p:cNvPr>
          <p:cNvSpPr txBox="1"/>
          <p:nvPr/>
        </p:nvSpPr>
        <p:spPr>
          <a:xfrm>
            <a:off x="8790709" y="3753880"/>
            <a:ext cx="26178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Diskriminierungsfreie Unternehmenskultur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732651B-E1E4-6241-917F-3A036E81621A}"/>
              </a:ext>
            </a:extLst>
          </p:cNvPr>
          <p:cNvGraphicFramePr/>
          <p:nvPr/>
        </p:nvGraphicFramePr>
        <p:xfrm>
          <a:off x="2298700" y="1230955"/>
          <a:ext cx="6311900" cy="262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5C51D30-31CC-4A46-AAE8-4CDCC1CF4044}"/>
              </a:ext>
            </a:extLst>
          </p:cNvPr>
          <p:cNvSpPr txBox="1"/>
          <p:nvPr/>
        </p:nvSpPr>
        <p:spPr>
          <a:xfrm>
            <a:off x="759184" y="4781219"/>
            <a:ext cx="1047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à"/>
            </a:pPr>
            <a:r>
              <a:rPr lang="de-DE" sz="3200" dirty="0"/>
              <a:t>Werden Defizite in der Selbstkontrolle festgestellt, muss über </a:t>
            </a:r>
            <a:r>
              <a:rPr lang="de-DE" sz="3200" b="1" dirty="0"/>
              <a:t>Sanktionen</a:t>
            </a:r>
            <a:r>
              <a:rPr lang="de-DE" sz="3200" dirty="0"/>
              <a:t> Druck ausgeübt werden, damit diese intern wieder zum Laufen gebracht werden.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E0AE09-D070-B940-BF97-82CD2B41D813}"/>
              </a:ext>
            </a:extLst>
          </p:cNvPr>
          <p:cNvSpPr txBox="1"/>
          <p:nvPr/>
        </p:nvSpPr>
        <p:spPr>
          <a:xfrm>
            <a:off x="655252" y="685308"/>
            <a:ext cx="371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Starke Durchsetzungsebene</a:t>
            </a:r>
          </a:p>
        </p:txBody>
      </p:sp>
    </p:spTree>
    <p:extLst>
      <p:ext uri="{BB962C8B-B14F-4D97-AF65-F5344CB8AC3E}">
        <p14:creationId xmlns:p14="http://schemas.microsoft.com/office/powerpoint/2010/main" val="90595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16551"/>
            <a:ext cx="3986558" cy="22380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6DBC33F-DCBF-5944-99E9-9F0869D44859}"/>
              </a:ext>
            </a:extLst>
          </p:cNvPr>
          <p:cNvSpPr txBox="1"/>
          <p:nvPr/>
        </p:nvSpPr>
        <p:spPr>
          <a:xfrm>
            <a:off x="1628770" y="887135"/>
            <a:ext cx="93966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Gravierende</a:t>
            </a:r>
            <a:r>
              <a:rPr lang="de-DE" sz="2800" b="1" dirty="0"/>
              <a:t> Gleichstellungsdefizite in der Privatwirtschaft</a:t>
            </a:r>
          </a:p>
          <a:p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Zahlreiche Indikatoren verweisen auf strukturelle Ungleichheiten auf dem Arbeitsmarkt.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Diskriminierungsstrukturen vertiefen sich durch Globalisierung und Digitalisierung.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Gleiche Verwirklichungschancen für alle Geschlechter und die zahlreichen Modelle der Lebensgestaltung sind nicht gesichert.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Oft kommen die Wirkmächtigkeit von Geschlechterstereotypen und Mehrfachdiskriminierungen nicht in den Blick.</a:t>
            </a:r>
          </a:p>
          <a:p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08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883403" y="720396"/>
            <a:ext cx="104251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Sanktionsmöglichkeiten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Positive Sanktionen durch Zertifizierung, Vergaberecht, im Steuer- und Sozialversicherungsrecht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Negativ:  Bußgelder, Ausschlüsse Vergaberecht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Öffentliche und zivilgesellschaftliche Akteur*innen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Rechte der Gewerkschaften und Betriebsräte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Verbandsklage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20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5"/>
            <a:ext cx="104251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charset="0"/>
                <a:ea typeface="Arial" charset="0"/>
                <a:cs typeface="Arial" charset="0"/>
              </a:rPr>
              <a:t>Nächste Schritte: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dirty="0"/>
              <a:t>	Eine geschlechtergerechte Unternehmenskultur ist ein Projekt, für das ein langer Atem und viele 		Schritte nötig sind.</a:t>
            </a:r>
          </a:p>
          <a:p>
            <a:endParaRPr lang="de-DE" dirty="0"/>
          </a:p>
          <a:p>
            <a:r>
              <a:rPr lang="de-DE" dirty="0"/>
              <a:t>	Die Konzeption versteht sich als Grundlage für gesetzliche sog. „erste Schritte“, 	untergesetzliche Regulierungen und eigenständige entsprechende Unternehmenspolitiken.</a:t>
            </a:r>
          </a:p>
          <a:p>
            <a:endParaRPr lang="de-DE" dirty="0"/>
          </a:p>
          <a:p>
            <a:r>
              <a:rPr lang="de-DE" dirty="0"/>
              <a:t>	Die Analysen und Handlungshinweise ermöglichen auch die Formulierung konkreter 	rechtspolitischer Forderungen in der gleichstellungspolitischen Lobbyarbeit. </a:t>
            </a:r>
          </a:p>
          <a:p>
            <a:endParaRPr lang="de-DE" dirty="0"/>
          </a:p>
          <a:p>
            <a:r>
              <a:rPr lang="de-DE" dirty="0"/>
              <a:t>	Adressat*innen sind daher neben dem Gesetzgeber und den Regierungen gleichermaßen 	Tarifparteien, Unternehmen, Gewerkschaften, Verbände, insbesondere der Wirtschaft, 	Frauenverbände und Parteien.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21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DD356D23-D1C7-614B-9F7B-0C9CB5D74404}"/>
              </a:ext>
            </a:extLst>
          </p:cNvPr>
          <p:cNvSpPr/>
          <p:nvPr/>
        </p:nvSpPr>
        <p:spPr>
          <a:xfrm>
            <a:off x="1052048" y="2302387"/>
            <a:ext cx="344129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1B994CD3-6BFE-B547-A61D-9E7A138DB441}"/>
              </a:ext>
            </a:extLst>
          </p:cNvPr>
          <p:cNvSpPr/>
          <p:nvPr/>
        </p:nvSpPr>
        <p:spPr>
          <a:xfrm>
            <a:off x="1052048" y="3125240"/>
            <a:ext cx="344129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00E4EEE4-D94E-3048-BC8B-C94A01462554}"/>
              </a:ext>
            </a:extLst>
          </p:cNvPr>
          <p:cNvSpPr/>
          <p:nvPr/>
        </p:nvSpPr>
        <p:spPr>
          <a:xfrm>
            <a:off x="1052047" y="3952293"/>
            <a:ext cx="344129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F8471C18-0388-7B41-AB30-B1E98D10C07C}"/>
              </a:ext>
            </a:extLst>
          </p:cNvPr>
          <p:cNvSpPr/>
          <p:nvPr/>
        </p:nvSpPr>
        <p:spPr>
          <a:xfrm>
            <a:off x="1052047" y="4775301"/>
            <a:ext cx="344129" cy="24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25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2170049072">
            <a:extLst>
              <a:ext uri="{FF2B5EF4-FFF2-40B4-BE49-F238E27FC236}">
                <a16:creationId xmlns:a16="http://schemas.microsoft.com/office/drawing/2014/main" id="{5AB61E31-67C2-AF41-97FB-08562E2E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6" y="722482"/>
            <a:ext cx="3869358" cy="54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43494" y="799890"/>
            <a:ext cx="9478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2400" dirty="0">
                <a:latin typeface="Arial" charset="0"/>
                <a:ea typeface="Arial" charset="0"/>
                <a:cs typeface="Arial" charset="0"/>
              </a:rPr>
              <a:t>Lang- und Kurzfassung der Konzeption finden Sie auf der Homepage des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djb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de-DE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https://www.djb.de/fokusthemen/gleichstellung-der-geschlechter-im-erwerbsleben/gleichstellungsgesetz</a:t>
            </a:r>
            <a:endParaRPr lang="de-DE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de-DE" sz="1000" dirty="0">
              <a:latin typeface="Arial" charset="0"/>
              <a:cs typeface="Arial" charset="0"/>
            </a:endParaRPr>
          </a:p>
          <a:p>
            <a:r>
              <a:rPr lang="de-DE" sz="2400" dirty="0">
                <a:latin typeface="Arial" charset="0"/>
                <a:cs typeface="Arial" charset="0"/>
              </a:rPr>
              <a:t>Kontakt zur </a:t>
            </a:r>
            <a:r>
              <a:rPr lang="de-DE" sz="2400" dirty="0" err="1">
                <a:latin typeface="Arial" charset="0"/>
                <a:cs typeface="Arial" charset="0"/>
              </a:rPr>
              <a:t>djb</a:t>
            </a:r>
            <a:r>
              <a:rPr lang="de-DE" sz="2400" dirty="0">
                <a:latin typeface="Arial" charset="0"/>
                <a:cs typeface="Arial" charset="0"/>
              </a:rPr>
              <a:t>-Kommission:</a:t>
            </a:r>
          </a:p>
          <a:p>
            <a:r>
              <a:rPr lang="de-DE" dirty="0">
                <a:latin typeface="Arial" charset="0"/>
                <a:cs typeface="Arial" charset="0"/>
              </a:rPr>
              <a:t>Prof. Dr. Heide Pfarr, Vorsitzende der Kommission Arbeits-, Gleichstellungs- und Wirtschaftsrecht</a:t>
            </a:r>
          </a:p>
          <a:p>
            <a:r>
              <a:rPr lang="de-DE" dirty="0" err="1">
                <a:latin typeface="Arial" charset="0"/>
                <a:cs typeface="Arial" charset="0"/>
              </a:rPr>
              <a:t>heide.pfarr@djb.de</a:t>
            </a:r>
            <a:endParaRPr lang="de-DE" dirty="0"/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22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4" y="-211270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3"/>
            <a:ext cx="104251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Im folgenden exemplarische Beispiele aus den Handlungsfeldern</a:t>
            </a:r>
          </a:p>
          <a:p>
            <a:endParaRPr lang="de-DE" sz="3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Entgelt</a:t>
            </a:r>
          </a:p>
          <a:p>
            <a:endParaRPr lang="de-DE" sz="3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Arbeitszeit und Sorgearbeit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23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3"/>
            <a:ext cx="10425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Entgelt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Entgeltgleichheitsgebot </a:t>
            </a: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Ablaufplan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24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25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26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50" y="1007390"/>
            <a:ext cx="7481981" cy="53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27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86" y="1018109"/>
            <a:ext cx="6810859" cy="53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19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28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91" y="-293381"/>
            <a:ext cx="3652887" cy="20507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CBEB64-7728-0B48-A07F-B079C96017F4}"/>
              </a:ext>
            </a:extLst>
          </p:cNvPr>
          <p:cNvSpPr txBox="1"/>
          <p:nvPr/>
        </p:nvSpPr>
        <p:spPr>
          <a:xfrm>
            <a:off x="407987" y="1273068"/>
            <a:ext cx="10945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Handlungsfeld Arbeitszeit und Vereinbarkeit der Lebensbereiche</a:t>
            </a:r>
          </a:p>
          <a:p>
            <a:endParaRPr lang="de-DE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/>
              <a:t>Berücksichtigung von Flexibilitätsbedürfnissen der Beschäftigten ist ein wesentlicher </a:t>
            </a:r>
            <a:r>
              <a:rPr lang="de-DE" sz="2000" b="1" dirty="0"/>
              <a:t>Faktor für Gleichstellung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Vereinbarkeitskonflikt ist kein privater, sondern gesellschaftlicher und wirtschaftlicher Konflikt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keine individuellen Fragen des “guten“ Zeitmanagements oder spezieller Wünsche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Es bedarf kollektiver Lösungen hin zu einer </a:t>
            </a:r>
            <a:r>
              <a:rPr lang="de-DE" sz="2000" b="1" dirty="0">
                <a:sym typeface="Wingdings" pitchFamily="2" charset="2"/>
              </a:rPr>
              <a:t>gewandelten unternehmerischen, geschlechtergerechten und damit flexiblen Arbeitszeitkultur</a:t>
            </a:r>
            <a:r>
              <a:rPr lang="de-DE" sz="2000" dirty="0">
                <a:sym typeface="Wingdings" pitchFamily="2" charset="2"/>
              </a:rPr>
              <a:t>, die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die Einzelnen nicht als Störfaktor betrachtet,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sie von den Hürden individueller Rechtsdurchsetzung entlastet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und statt pauschaler Lösungen die Vielfalt an Bedürfnissen ernst nimmt.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000" dirty="0">
                <a:sym typeface="Wingdings" pitchFamily="2" charset="2"/>
              </a:rPr>
              <a:t>Ziel: Verpflichtung der Unternehmen auf die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Schaffung bedürfnisadäquater, rechtssicherer Möglichkeitsstrukturen</a:t>
            </a:r>
            <a:r>
              <a:rPr lang="de-DE" sz="2000" dirty="0">
                <a:sym typeface="Wingdings" pitchFamily="2" charset="2"/>
              </a:rPr>
              <a:t>, die dem/der Einzelnen das individuelle Recht auf Änderung der vertraglichen Arbeitszeit hinsichtlich Dauer, Lage und Arbeitsort gewähren.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altLang="de-DE" sz="20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 </a:t>
            </a:r>
            <a:r>
              <a:rPr lang="de-DE" altLang="de-DE" sz="2000" b="1" dirty="0">
                <a:solidFill>
                  <a:schemeClr val="accent1">
                    <a:lumMod val="75000"/>
                  </a:schemeClr>
                </a:solidFill>
              </a:rPr>
              <a:t>Horizontale, kollektive Sicherung des Rechts auf selbstbestimmte 	Erwerbsarbeit</a:t>
            </a:r>
          </a:p>
        </p:txBody>
      </p:sp>
    </p:spTree>
    <p:extLst>
      <p:ext uri="{BB962C8B-B14F-4D97-AF65-F5344CB8AC3E}">
        <p14:creationId xmlns:p14="http://schemas.microsoft.com/office/powerpoint/2010/main" val="83494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29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21" y="-342151"/>
            <a:ext cx="3986558" cy="22380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8CAACCC-6428-0948-97A2-AA1FB6103E36}"/>
              </a:ext>
            </a:extLst>
          </p:cNvPr>
          <p:cNvSpPr/>
          <p:nvPr/>
        </p:nvSpPr>
        <p:spPr>
          <a:xfrm>
            <a:off x="3145884" y="494331"/>
            <a:ext cx="3313471" cy="1048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Adäquate Bestandsaufnahme "Arbeitszeit-Check": Arbeitszeitregime, reale Arbeitszeitverteilung und Arbeitszeitinteressen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09BCE99-7303-3E48-AD7C-19FC4484BAE0}"/>
              </a:ext>
            </a:extLst>
          </p:cNvPr>
          <p:cNvSpPr/>
          <p:nvPr/>
        </p:nvSpPr>
        <p:spPr>
          <a:xfrm>
            <a:off x="3146313" y="1853739"/>
            <a:ext cx="3302770" cy="120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Erarbeitung eines geschlechtergerechten Arbeitszeitkonzeptes unter Beachtung des Tarifvertrages und Beteiligung der betrieblichen Interessenvertretungen </a:t>
            </a:r>
            <a:endParaRPr lang="de-DE" altLang="de-D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375EBEB-02A3-0C4C-8E66-36C0A284B237}"/>
              </a:ext>
            </a:extLst>
          </p:cNvPr>
          <p:cNvSpPr/>
          <p:nvPr/>
        </p:nvSpPr>
        <p:spPr>
          <a:xfrm>
            <a:off x="3145884" y="3430523"/>
            <a:ext cx="3302769" cy="64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Umsetzung der inhaltlichen und organisatorischen Maßnahmen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6B02B1E-D2B9-0A46-BED4-D3565FD47998}"/>
              </a:ext>
            </a:extLst>
          </p:cNvPr>
          <p:cNvSpPr/>
          <p:nvPr/>
        </p:nvSpPr>
        <p:spPr>
          <a:xfrm>
            <a:off x="3145884" y="4690494"/>
            <a:ext cx="3302769" cy="135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Nach 3 Jahren innerbetriebliche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Überprüfung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 der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eingeführten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 Maßnahmen auf ihre Geschlechtergerechtigkeit</a:t>
            </a:r>
            <a:endParaRPr lang="de-DE" altLang="de-D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E626D01-F0F9-E849-A444-14D387FAAA24}"/>
              </a:ext>
            </a:extLst>
          </p:cNvPr>
          <p:cNvSpPr/>
          <p:nvPr/>
        </p:nvSpPr>
        <p:spPr>
          <a:xfrm>
            <a:off x="172547" y="2966668"/>
            <a:ext cx="2624010" cy="226326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Durchsetzung: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Unterstützung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Positive Anreize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Erzwingungsmöglichkeit über die Einigungsstelle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Klage durch Gewerkschaften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Berichtspflichten zur </a:t>
            </a:r>
            <a:r>
              <a:rPr lang="de-DE" altLang="de-DE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inst</a:t>
            </a: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 Überprüfung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alt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Sanktionierung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E3B3B7D-C0B2-CA42-81FA-04F475777984}"/>
              </a:ext>
            </a:extLst>
          </p:cNvPr>
          <p:cNvSpPr/>
          <p:nvPr/>
        </p:nvSpPr>
        <p:spPr>
          <a:xfrm>
            <a:off x="8927690" y="4686963"/>
            <a:ext cx="2664542" cy="10728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Erfassung der Defizite Überarbeitung/</a:t>
            </a:r>
          </a:p>
          <a:p>
            <a:r>
              <a:rPr lang="de-DE" sz="1600" dirty="0"/>
              <a:t>Aktualisierung des Arbeitszeitkonzeptes </a:t>
            </a:r>
          </a:p>
        </p:txBody>
      </p:sp>
      <p:sp>
        <p:nvSpPr>
          <p:cNvPr id="17" name="Pfeil nach unten 16">
            <a:extLst>
              <a:ext uri="{FF2B5EF4-FFF2-40B4-BE49-F238E27FC236}">
                <a16:creationId xmlns:a16="http://schemas.microsoft.com/office/drawing/2014/main" id="{8270AB6E-DE79-1946-99B9-A6EC049EFCA9}"/>
              </a:ext>
            </a:extLst>
          </p:cNvPr>
          <p:cNvSpPr/>
          <p:nvPr/>
        </p:nvSpPr>
        <p:spPr>
          <a:xfrm>
            <a:off x="4694901" y="1490638"/>
            <a:ext cx="137651" cy="336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feil nach unten 23">
            <a:extLst>
              <a:ext uri="{FF2B5EF4-FFF2-40B4-BE49-F238E27FC236}">
                <a16:creationId xmlns:a16="http://schemas.microsoft.com/office/drawing/2014/main" id="{AAA4FAF1-6C6A-F047-9073-F5FAAF8FA66D}"/>
              </a:ext>
            </a:extLst>
          </p:cNvPr>
          <p:cNvSpPr/>
          <p:nvPr/>
        </p:nvSpPr>
        <p:spPr>
          <a:xfrm>
            <a:off x="4694902" y="3036475"/>
            <a:ext cx="137651" cy="336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Pfeil nach unten 24">
            <a:extLst>
              <a:ext uri="{FF2B5EF4-FFF2-40B4-BE49-F238E27FC236}">
                <a16:creationId xmlns:a16="http://schemas.microsoft.com/office/drawing/2014/main" id="{88381CCC-F09C-D74C-A6F6-577AFB8F29B6}"/>
              </a:ext>
            </a:extLst>
          </p:cNvPr>
          <p:cNvSpPr/>
          <p:nvPr/>
        </p:nvSpPr>
        <p:spPr>
          <a:xfrm>
            <a:off x="4731764" y="3996846"/>
            <a:ext cx="138585" cy="650796"/>
          </a:xfrm>
          <a:prstGeom prst="down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4C9D0E0B-DA15-DC4F-A604-BC7B045D4A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821682" y="1322038"/>
            <a:ext cx="1440996" cy="5295108"/>
          </a:xfrm>
          <a:prstGeom prst="bentConnector2">
            <a:avLst/>
          </a:prstGeom>
          <a:ln w="889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feil nach rechts 42">
            <a:extLst>
              <a:ext uri="{FF2B5EF4-FFF2-40B4-BE49-F238E27FC236}">
                <a16:creationId xmlns:a16="http://schemas.microsoft.com/office/drawing/2014/main" id="{A3890472-162E-2345-B34B-BCE7BD43FA2C}"/>
              </a:ext>
            </a:extLst>
          </p:cNvPr>
          <p:cNvSpPr/>
          <p:nvPr/>
        </p:nvSpPr>
        <p:spPr>
          <a:xfrm>
            <a:off x="6363710" y="5158374"/>
            <a:ext cx="2497394" cy="161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6F766DD-E3DF-134E-9F8E-A41619B5E52C}"/>
              </a:ext>
            </a:extLst>
          </p:cNvPr>
          <p:cNvSpPr txBox="1"/>
          <p:nvPr/>
        </p:nvSpPr>
        <p:spPr>
          <a:xfrm>
            <a:off x="7354994" y="4884857"/>
            <a:ext cx="59976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Nein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C63EA23-EF35-4542-9862-47F978DF1677}"/>
              </a:ext>
            </a:extLst>
          </p:cNvPr>
          <p:cNvSpPr txBox="1"/>
          <p:nvPr/>
        </p:nvSpPr>
        <p:spPr>
          <a:xfrm>
            <a:off x="172547" y="129820"/>
            <a:ext cx="2624010" cy="267765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Mögliche Maßnahmen: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Ausgleich der verschiedenen Flexibilisierungsinteressen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Maßnahmen zur Verhinderung einer Arbeitszeitverdichtung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Instrumente zur Unterstützung der gleichberechtigten Aufteilung von Erwerbs- und Sorgearbeit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Mitbestimmungs- und Gestaltungsrechte</a:t>
            </a:r>
          </a:p>
        </p:txBody>
      </p:sp>
      <p:cxnSp>
        <p:nvCxnSpPr>
          <p:cNvPr id="48" name="Gewinkelte Verbindung 47">
            <a:extLst>
              <a:ext uri="{FF2B5EF4-FFF2-40B4-BE49-F238E27FC236}">
                <a16:creationId xmlns:a16="http://schemas.microsoft.com/office/drawing/2014/main" id="{07DA75DA-E922-844C-8B72-328EE1093E29}"/>
              </a:ext>
            </a:extLst>
          </p:cNvPr>
          <p:cNvCxnSpPr>
            <a:cxnSpLocks/>
          </p:cNvCxnSpPr>
          <p:nvPr/>
        </p:nvCxnSpPr>
        <p:spPr>
          <a:xfrm flipV="1">
            <a:off x="3307895" y="1360927"/>
            <a:ext cx="3348000" cy="4550400"/>
          </a:xfrm>
          <a:prstGeom prst="bentConnector3">
            <a:avLst>
              <a:gd name="adj1" fmla="val 239734"/>
            </a:avLst>
          </a:prstGeom>
          <a:ln w="76200">
            <a:solidFill>
              <a:schemeClr val="accent1">
                <a:alpha val="9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1F6C8289-0478-EB46-A0B3-E29B414C4A14}"/>
              </a:ext>
            </a:extLst>
          </p:cNvPr>
          <p:cNvSpPr txBox="1"/>
          <p:nvPr/>
        </p:nvSpPr>
        <p:spPr>
          <a:xfrm>
            <a:off x="7456112" y="5562074"/>
            <a:ext cx="397531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Ja</a:t>
            </a:r>
          </a:p>
        </p:txBody>
      </p:sp>
      <p:cxnSp>
        <p:nvCxnSpPr>
          <p:cNvPr id="1068" name="Gerade Verbindung mit Pfeil 1067">
            <a:extLst>
              <a:ext uri="{FF2B5EF4-FFF2-40B4-BE49-F238E27FC236}">
                <a16:creationId xmlns:a16="http://schemas.microsoft.com/office/drawing/2014/main" id="{E51A614E-1AC5-9140-999B-E7DA79F51A3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786285" y="2281258"/>
            <a:ext cx="360028" cy="17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Gerade Verbindung mit Pfeil 1069">
            <a:extLst>
              <a:ext uri="{FF2B5EF4-FFF2-40B4-BE49-F238E27FC236}">
                <a16:creationId xmlns:a16="http://schemas.microsoft.com/office/drawing/2014/main" id="{86215DE5-F795-7642-BC61-A3E2261DBEED}"/>
              </a:ext>
            </a:extLst>
          </p:cNvPr>
          <p:cNvCxnSpPr/>
          <p:nvPr/>
        </p:nvCxnSpPr>
        <p:spPr>
          <a:xfrm flipH="1">
            <a:off x="2796557" y="2960736"/>
            <a:ext cx="349327" cy="24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0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883403" y="960904"/>
            <a:ext cx="1042519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Indikatoren für Ungleichbehandlungen</a:t>
            </a:r>
          </a:p>
          <a:p>
            <a:endParaRPr lang="de-DE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Gender Pay Gap</a:t>
            </a:r>
            <a:r>
              <a:rPr lang="de-D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aktuell 18 Prozent 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Damit liegt der durchschnittliche Bruttostundenverdienst der Männer mit 22,78 Euro um 4,16 Euro höher als der für Frauen (18,62 Euro). </a:t>
            </a:r>
          </a:p>
          <a:p>
            <a:endParaRPr lang="de-D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Gender Care Gap </a:t>
            </a:r>
            <a:r>
              <a:rPr lang="de-DE" sz="2400" dirty="0">
                <a:latin typeface="Arial" panose="020B0604020202020204" pitchFamily="34" charset="0"/>
                <a:ea typeface="Arial" panose="020B0604020202020204" pitchFamily="34" charset="0"/>
              </a:rPr>
              <a:t>beträgt 52,4 </a:t>
            </a:r>
            <a:r>
              <a:rPr lang="de-DE" sz="2400" dirty="0" err="1">
                <a:latin typeface="Arial" panose="020B0604020202020204" pitchFamily="34" charset="0"/>
                <a:ea typeface="Arial" panose="020B0604020202020204" pitchFamily="34" charset="0"/>
              </a:rPr>
              <a:t>Prozen</a:t>
            </a:r>
            <a:r>
              <a:rPr lang="de-DE" sz="24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Frauen mehr Zeit für unbezahlte Sorgearbeit als Männer</a:t>
            </a:r>
            <a:r>
              <a:rPr lang="de-DE" sz="2400" dirty="0">
                <a:latin typeface="Arial" panose="020B0604020202020204" pitchFamily="34" charset="0"/>
                <a:ea typeface="Arial" panose="020B0604020202020204" pitchFamily="34" charset="0"/>
              </a:rPr>
              <a:t>. vier Stunden und 13 Minuten zu </a:t>
            </a:r>
            <a:r>
              <a:rPr lang="de-D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zwei Stunden und 46 Minuten </a:t>
            </a:r>
          </a:p>
          <a:p>
            <a:endParaRPr lang="de-D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Gender Pension Gap </a:t>
            </a:r>
            <a:r>
              <a:rPr lang="de-D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ist die Folge: Frauen beziehen ein um 59,6 % geringeres eigenes Alterssicherungseinkommen</a:t>
            </a:r>
            <a:endParaRPr lang="de-DE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3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1131807" y="811366"/>
            <a:ext cx="104251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Aber: Die gängigen Instrumente des Rechts versagen</a:t>
            </a:r>
          </a:p>
          <a:p>
            <a:endParaRPr lang="de-DE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Individualrechte scheitern oft an </a:t>
            </a:r>
            <a:r>
              <a:rPr lang="de-DE" sz="2800" b="1" dirty="0"/>
              <a:t>Durchsetzungsdefiziten</a:t>
            </a:r>
            <a:r>
              <a:rPr lang="de-DE" sz="2800" dirty="0"/>
              <a:t> und wirken nur nachträglich, punktuell und zwischen den Parteien.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Auf Freiwilligkeit basierende Gestaltungsaufforderungen an Unternehmen sind </a:t>
            </a:r>
            <a:r>
              <a:rPr lang="de-DE" sz="2800" b="1" dirty="0"/>
              <a:t>wirkungslos</a:t>
            </a:r>
            <a:r>
              <a:rPr lang="de-DE" sz="2800" dirty="0"/>
              <a:t> geblieben.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Regulatives Gesetzesrecht greift </a:t>
            </a:r>
            <a:r>
              <a:rPr lang="de-DE" sz="2800" b="1" dirty="0"/>
              <a:t>wegen seiner Allgemeinheit und Unbestimmtheit </a:t>
            </a:r>
            <a:r>
              <a:rPr lang="de-DE" sz="2800" dirty="0"/>
              <a:t>grundsätzlich zu kurz. Es bleibt damit</a:t>
            </a:r>
            <a:r>
              <a:rPr lang="de-DE" sz="2800" b="1" dirty="0"/>
              <a:t> selektiv und ohne Veränderungspotential.</a:t>
            </a:r>
          </a:p>
          <a:p>
            <a:pPr marL="457200" indent="-457200">
              <a:buFont typeface="Symbol" charset="2"/>
              <a:buChar char="-"/>
            </a:pPr>
            <a:endParaRPr lang="de-DE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4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3803" y="75247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537174" y="643622"/>
            <a:ext cx="1042519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sz="3600" b="1" dirty="0">
                <a:latin typeface="Arial" charset="0"/>
                <a:ea typeface="Arial" charset="0"/>
                <a:cs typeface="Arial" charset="0"/>
              </a:rPr>
              <a:t>Modell regulierter Selbstregulierung</a:t>
            </a:r>
          </a:p>
          <a:p>
            <a:endParaRPr lang="de-DE" sz="3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Effizienz und Rechtssicherheit durch</a:t>
            </a:r>
            <a:br>
              <a:rPr lang="de-DE" sz="3200" dirty="0">
                <a:latin typeface="Arial" charset="0"/>
                <a:ea typeface="Arial" charset="0"/>
                <a:cs typeface="Arial" charset="0"/>
              </a:rPr>
            </a:b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eigenständige Regulierung in den Unternehmen</a:t>
            </a:r>
          </a:p>
          <a:p>
            <a:pPr marL="457200" indent="-457200">
              <a:buFont typeface="Symbol" charset="2"/>
              <a:buChar char="-"/>
            </a:pPr>
            <a:endParaRPr lang="de-DE" sz="3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Im Rahmen gesetzlicher Verfahrensvorgaben und</a:t>
            </a:r>
            <a:br>
              <a:rPr lang="de-DE" sz="3200" dirty="0">
                <a:latin typeface="Arial" charset="0"/>
                <a:ea typeface="Arial" charset="0"/>
                <a:cs typeface="Arial" charset="0"/>
              </a:rPr>
            </a:b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Handlungspflichten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200" dirty="0" err="1">
                <a:latin typeface="Arial" charset="0"/>
                <a:ea typeface="Arial" charset="0"/>
                <a:cs typeface="Arial" charset="0"/>
              </a:rPr>
              <a:t>Topdown</a:t>
            </a: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 Ansatz bei</a:t>
            </a:r>
          </a:p>
          <a:p>
            <a:pPr marL="457200" indent="-457200">
              <a:buFont typeface="Symbol" charset="2"/>
              <a:buChar char="-"/>
            </a:pPr>
            <a:r>
              <a:rPr lang="de-DE" sz="3200" dirty="0">
                <a:latin typeface="Arial" charset="0"/>
                <a:ea typeface="Arial" charset="0"/>
                <a:cs typeface="Arial" charset="0"/>
              </a:rPr>
              <a:t>unverzichtbarer Rolle der Tarif- und Betriebsparteien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5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6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21" y="-196146"/>
            <a:ext cx="3986558" cy="22380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3A4FF3C-A0C6-9047-BFB3-587F50E2BA23}"/>
              </a:ext>
            </a:extLst>
          </p:cNvPr>
          <p:cNvSpPr/>
          <p:nvPr/>
        </p:nvSpPr>
        <p:spPr>
          <a:xfrm>
            <a:off x="1168400" y="651349"/>
            <a:ext cx="985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Rechtssicherheit und Effizienz:</a:t>
            </a:r>
          </a:p>
          <a:p>
            <a:endParaRPr lang="de-D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nicht durch selektive, nachträgliche Schutzmaßnahmen, sondern durch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kontinuierliche, langfristige Strategien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nicht durch Aufoktroyierung von oben, sondern durch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Selbstaushandlung passgenauer Lösungen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nicht durch Freiwilligkeit, sondern durch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Gestaltungspflichten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nicht durch Rechtsfreiheit, sondern durch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gesetzliche Rahmung des Prozesses</a:t>
            </a:r>
          </a:p>
        </p:txBody>
      </p:sp>
    </p:spTree>
    <p:extLst>
      <p:ext uri="{BB962C8B-B14F-4D97-AF65-F5344CB8AC3E}">
        <p14:creationId xmlns:p14="http://schemas.microsoft.com/office/powerpoint/2010/main" val="33919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7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21" y="-196146"/>
            <a:ext cx="3986558" cy="2238068"/>
          </a:xfrm>
          <a:prstGeom prst="rect">
            <a:avLst/>
          </a:prstGeom>
        </p:spPr>
      </p:pic>
      <p:sp>
        <p:nvSpPr>
          <p:cNvPr id="3" name="Abschrägung 2">
            <a:extLst>
              <a:ext uri="{FF2B5EF4-FFF2-40B4-BE49-F238E27FC236}">
                <a16:creationId xmlns:a16="http://schemas.microsoft.com/office/drawing/2014/main" id="{AC87E410-6F69-6D4C-A9B0-0B9634D71E42}"/>
              </a:ext>
            </a:extLst>
          </p:cNvPr>
          <p:cNvSpPr/>
          <p:nvPr/>
        </p:nvSpPr>
        <p:spPr>
          <a:xfrm>
            <a:off x="1888944" y="1713952"/>
            <a:ext cx="8093256" cy="4064000"/>
          </a:xfrm>
          <a:prstGeom prst="bevel">
            <a:avLst>
              <a:gd name="adj" fmla="val 1300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Betriebliche Akteur*innen entscheiden und verhandeln </a:t>
            </a:r>
          </a:p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– regulieren also selbst –, welche Gleichstellungsmaßnahmen im konkreten Unternehmen realisierbar sind.</a:t>
            </a:r>
          </a:p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CBC6EF8-5BC2-C549-8D4E-8E4C3220911E}"/>
              </a:ext>
            </a:extLst>
          </p:cNvPr>
          <p:cNvSpPr txBox="1"/>
          <p:nvPr/>
        </p:nvSpPr>
        <p:spPr>
          <a:xfrm>
            <a:off x="2081327" y="1734145"/>
            <a:ext cx="77084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>
                <a:solidFill>
                  <a:schemeClr val="accent6">
                    <a:lumMod val="50000"/>
                  </a:schemeClr>
                </a:solidFill>
              </a:rPr>
              <a:t>Verbindlicher Rechtsrahmen: Handlungsziele,-felder, -pflichten, gesetzliche Verfahrensvorgaben und Zuständigkeiten </a:t>
            </a:r>
          </a:p>
        </p:txBody>
      </p:sp>
    </p:spTree>
    <p:extLst>
      <p:ext uri="{BB962C8B-B14F-4D97-AF65-F5344CB8AC3E}">
        <p14:creationId xmlns:p14="http://schemas.microsoft.com/office/powerpoint/2010/main" val="77650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883403" y="960904"/>
            <a:ext cx="10425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Ziel der Konzeption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Ganzheitlicher Präventionsansatz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Umfassende Geltung für alle Unternehmensgrößen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Ziel: Geschlechtergerechte Unternehmenskultur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8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847A77-92DE-4B5F-8969-C3419539263B}"/>
              </a:ext>
            </a:extLst>
          </p:cNvPr>
          <p:cNvSpPr txBox="1"/>
          <p:nvPr/>
        </p:nvSpPr>
        <p:spPr>
          <a:xfrm>
            <a:off x="928607" y="1296934"/>
            <a:ext cx="10425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charset="0"/>
                <a:ea typeface="Arial" charset="0"/>
                <a:cs typeface="Arial" charset="0"/>
              </a:rPr>
              <a:t>Selbstverständnis der Konzeption</a:t>
            </a:r>
          </a:p>
          <a:p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Gleiche Verwirklichungschancen 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Gaps als maßgebliche Indikatoren 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Geschlechterbegriff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r>
              <a:rPr lang="de-DE" sz="3000" dirty="0">
                <a:latin typeface="Arial" charset="0"/>
                <a:ea typeface="Arial" charset="0"/>
                <a:cs typeface="Arial" charset="0"/>
              </a:rPr>
              <a:t>Intersektionalität</a:t>
            </a: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Symbol" charset="2"/>
              <a:buChar char="-"/>
            </a:pPr>
            <a:endParaRPr lang="de-DE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C7E66-986E-4DE2-83A1-1CF5A40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C1CA-07CD-4459-8EDD-3BDB6CA01326}" type="slidenum">
              <a:rPr lang="de-DE" smtClean="0">
                <a:latin typeface="Arial" charset="0"/>
                <a:ea typeface="Arial" charset="0"/>
                <a:cs typeface="Arial" charset="0"/>
              </a:rPr>
              <a:t>9</a:t>
            </a:fld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57C06039-6E65-4C8E-8DB8-10AA63F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Gleichstellungsgesetz für die Privatwirtschaft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2" y="-307668"/>
            <a:ext cx="3986558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1146</Words>
  <Application>Microsoft Office PowerPoint</Application>
  <PresentationFormat>Breitbild</PresentationFormat>
  <Paragraphs>266</Paragraphs>
  <Slides>29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Wingdings</vt:lpstr>
      <vt:lpstr>Office</vt:lpstr>
      <vt:lpstr>    Ein Gleichstellungsgesetz  für die Privatwirtschaft   Vorstellung eines djb-Gesetzesvorschlags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Prof.Dr. Heide Pfarr  Gleichstellungspolitik im Betrieb – neue Ideen für ein Gesetz</dc:title>
  <dc:creator>Prof. Dr. Heide Pfarr</dc:creator>
  <cp:lastModifiedBy>Prof. Dr. Heide Pfarr</cp:lastModifiedBy>
  <cp:revision>104</cp:revision>
  <cp:lastPrinted>2019-09-17T16:14:21Z</cp:lastPrinted>
  <dcterms:created xsi:type="dcterms:W3CDTF">2019-09-17T15:23:36Z</dcterms:created>
  <dcterms:modified xsi:type="dcterms:W3CDTF">2022-02-21T18:36:24Z</dcterms:modified>
</cp:coreProperties>
</file>