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56" r:id="rId2"/>
    <p:sldId id="302" r:id="rId3"/>
    <p:sldId id="299" r:id="rId4"/>
    <p:sldId id="285" r:id="rId5"/>
    <p:sldId id="286" r:id="rId6"/>
    <p:sldId id="261" r:id="rId7"/>
    <p:sldId id="300" r:id="rId8"/>
    <p:sldId id="301" r:id="rId9"/>
    <p:sldId id="269" r:id="rId10"/>
    <p:sldId id="280" r:id="rId11"/>
    <p:sldId id="297" r:id="rId12"/>
    <p:sldId id="283" r:id="rId13"/>
    <p:sldId id="288" r:id="rId14"/>
    <p:sldId id="284" r:id="rId15"/>
    <p:sldId id="266" r:id="rId16"/>
  </p:sldIdLst>
  <p:sldSz cx="9144000" cy="6858000" type="screen4x3"/>
  <p:notesSz cx="6889750"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2" userDrawn="1">
          <p15:clr>
            <a:srgbClr val="A4A3A4"/>
          </p15:clr>
        </p15:guide>
        <p15:guide id="2" pos="5284" userDrawn="1">
          <p15:clr>
            <a:srgbClr val="A4A3A4"/>
          </p15:clr>
        </p15:guide>
        <p15:guide id="3" orient="horz" pos="4020" userDrawn="1">
          <p15:clr>
            <a:srgbClr val="A4A3A4"/>
          </p15:clr>
        </p15:guide>
        <p15:guide id="4" pos="4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5F5F5F"/>
    <a:srgbClr val="26468B"/>
    <a:srgbClr val="244581"/>
    <a:srgbClr val="4C4C4C"/>
    <a:srgbClr val="1C3A7D"/>
    <a:srgbClr val="3A3A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F46B97-A9C3-4FB2-959F-25975D926C25}" v="4" dt="2022-04-04T15:45:42.447"/>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24" autoAdjust="0"/>
    <p:restoredTop sz="94660"/>
  </p:normalViewPr>
  <p:slideViewPr>
    <p:cSldViewPr snapToGrid="0">
      <p:cViewPr varScale="1">
        <p:scale>
          <a:sx n="78" d="100"/>
          <a:sy n="78" d="100"/>
        </p:scale>
        <p:origin x="1766" y="62"/>
      </p:cViewPr>
      <p:guideLst>
        <p:guide orient="horz" pos="1412"/>
        <p:guide pos="5284"/>
        <p:guide orient="horz" pos="4020"/>
        <p:guide pos="47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85558" cy="501095"/>
          </a:xfrm>
          <a:prstGeom prst="rect">
            <a:avLst/>
          </a:prstGeom>
        </p:spPr>
        <p:txBody>
          <a:bodyPr vert="horz" lIns="92464" tIns="46232" rIns="92464" bIns="46232" rtlCol="0"/>
          <a:lstStyle>
            <a:lvl1pPr algn="l">
              <a:defRPr sz="1200"/>
            </a:lvl1pPr>
          </a:lstStyle>
          <a:p>
            <a:endParaRPr lang="de-DE"/>
          </a:p>
        </p:txBody>
      </p:sp>
      <p:sp>
        <p:nvSpPr>
          <p:cNvPr id="3" name="Datumsplatzhalter 2"/>
          <p:cNvSpPr>
            <a:spLocks noGrp="1"/>
          </p:cNvSpPr>
          <p:nvPr>
            <p:ph type="dt" sz="quarter" idx="1"/>
          </p:nvPr>
        </p:nvSpPr>
        <p:spPr>
          <a:xfrm>
            <a:off x="3902598" y="0"/>
            <a:ext cx="2985558" cy="501095"/>
          </a:xfrm>
          <a:prstGeom prst="rect">
            <a:avLst/>
          </a:prstGeom>
        </p:spPr>
        <p:txBody>
          <a:bodyPr vert="horz" lIns="92464" tIns="46232" rIns="92464" bIns="46232" rtlCol="0"/>
          <a:lstStyle>
            <a:lvl1pPr algn="r">
              <a:defRPr sz="1200"/>
            </a:lvl1pPr>
          </a:lstStyle>
          <a:p>
            <a:fld id="{7900F00E-610E-6040-A8A1-BE4533476C21}" type="datetimeFigureOut">
              <a:rPr lang="de-DE" smtClean="0"/>
              <a:pPr/>
              <a:t>04.04.2022</a:t>
            </a:fld>
            <a:endParaRPr lang="de-DE"/>
          </a:p>
        </p:txBody>
      </p:sp>
      <p:sp>
        <p:nvSpPr>
          <p:cNvPr id="4" name="Fußzeilenplatzhalter 3"/>
          <p:cNvSpPr>
            <a:spLocks noGrp="1"/>
          </p:cNvSpPr>
          <p:nvPr>
            <p:ph type="ftr" sz="quarter" idx="2"/>
          </p:nvPr>
        </p:nvSpPr>
        <p:spPr>
          <a:xfrm>
            <a:off x="1" y="9519054"/>
            <a:ext cx="2985558" cy="501095"/>
          </a:xfrm>
          <a:prstGeom prst="rect">
            <a:avLst/>
          </a:prstGeom>
        </p:spPr>
        <p:txBody>
          <a:bodyPr vert="horz" lIns="92464" tIns="46232" rIns="92464" bIns="46232" rtlCol="0" anchor="b"/>
          <a:lstStyle>
            <a:lvl1pPr algn="l">
              <a:defRPr sz="1200"/>
            </a:lvl1pPr>
          </a:lstStyle>
          <a:p>
            <a:endParaRPr lang="de-DE"/>
          </a:p>
        </p:txBody>
      </p:sp>
      <p:sp>
        <p:nvSpPr>
          <p:cNvPr id="5" name="Foliennummernplatzhalter 4"/>
          <p:cNvSpPr>
            <a:spLocks noGrp="1"/>
          </p:cNvSpPr>
          <p:nvPr>
            <p:ph type="sldNum" sz="quarter" idx="3"/>
          </p:nvPr>
        </p:nvSpPr>
        <p:spPr>
          <a:xfrm>
            <a:off x="3902598" y="9519054"/>
            <a:ext cx="2985558" cy="501095"/>
          </a:xfrm>
          <a:prstGeom prst="rect">
            <a:avLst/>
          </a:prstGeom>
        </p:spPr>
        <p:txBody>
          <a:bodyPr vert="horz" lIns="92464" tIns="46232" rIns="92464" bIns="46232" rtlCol="0" anchor="b"/>
          <a:lstStyle>
            <a:lvl1pPr algn="r">
              <a:defRPr sz="1200"/>
            </a:lvl1pPr>
          </a:lstStyle>
          <a:p>
            <a:fld id="{A18541D8-2232-B943-89EC-B4CB28377867}" type="slidenum">
              <a:rPr lang="de-DE" smtClean="0"/>
              <a:pPr/>
              <a:t>‹Nr.›</a:t>
            </a:fld>
            <a:endParaRPr lang="de-DE"/>
          </a:p>
        </p:txBody>
      </p:sp>
    </p:spTree>
    <p:extLst>
      <p:ext uri="{BB962C8B-B14F-4D97-AF65-F5344CB8AC3E}">
        <p14:creationId xmlns:p14="http://schemas.microsoft.com/office/powerpoint/2010/main" val="3708789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85558" cy="502835"/>
          </a:xfrm>
          <a:prstGeom prst="rect">
            <a:avLst/>
          </a:prstGeom>
        </p:spPr>
        <p:txBody>
          <a:bodyPr vert="horz" lIns="92464" tIns="46232" rIns="92464" bIns="46232" rtlCol="0"/>
          <a:lstStyle>
            <a:lvl1pPr algn="l">
              <a:defRPr sz="1200"/>
            </a:lvl1pPr>
          </a:lstStyle>
          <a:p>
            <a:endParaRPr lang="de-DE"/>
          </a:p>
        </p:txBody>
      </p:sp>
      <p:sp>
        <p:nvSpPr>
          <p:cNvPr id="3" name="Datumsplatzhalter 2"/>
          <p:cNvSpPr>
            <a:spLocks noGrp="1"/>
          </p:cNvSpPr>
          <p:nvPr>
            <p:ph type="dt" idx="1"/>
          </p:nvPr>
        </p:nvSpPr>
        <p:spPr>
          <a:xfrm>
            <a:off x="3902598" y="0"/>
            <a:ext cx="2985558" cy="502835"/>
          </a:xfrm>
          <a:prstGeom prst="rect">
            <a:avLst/>
          </a:prstGeom>
        </p:spPr>
        <p:txBody>
          <a:bodyPr vert="horz" lIns="92464" tIns="46232" rIns="92464" bIns="46232" rtlCol="0"/>
          <a:lstStyle>
            <a:lvl1pPr algn="r">
              <a:defRPr sz="1200"/>
            </a:lvl1pPr>
          </a:lstStyle>
          <a:p>
            <a:fld id="{56EF203F-5829-49F1-A482-4BD9744DA42C}" type="datetimeFigureOut">
              <a:rPr lang="de-DE" smtClean="0"/>
              <a:pPr/>
              <a:t>04.04.2022</a:t>
            </a:fld>
            <a:endParaRPr lang="de-DE"/>
          </a:p>
        </p:txBody>
      </p:sp>
      <p:sp>
        <p:nvSpPr>
          <p:cNvPr id="4" name="Folienbildplatzhalter 3"/>
          <p:cNvSpPr>
            <a:spLocks noGrp="1" noRot="1" noChangeAspect="1"/>
          </p:cNvSpPr>
          <p:nvPr>
            <p:ph type="sldImg" idx="2"/>
          </p:nvPr>
        </p:nvSpPr>
        <p:spPr>
          <a:xfrm>
            <a:off x="1190625" y="1254125"/>
            <a:ext cx="4508500" cy="3381375"/>
          </a:xfrm>
          <a:prstGeom prst="rect">
            <a:avLst/>
          </a:prstGeom>
          <a:noFill/>
          <a:ln w="12700">
            <a:solidFill>
              <a:prstClr val="black"/>
            </a:solidFill>
          </a:ln>
        </p:spPr>
        <p:txBody>
          <a:bodyPr vert="horz" lIns="92464" tIns="46232" rIns="92464" bIns="46232" rtlCol="0" anchor="ctr"/>
          <a:lstStyle/>
          <a:p>
            <a:endParaRPr lang="de-DE"/>
          </a:p>
        </p:txBody>
      </p:sp>
      <p:sp>
        <p:nvSpPr>
          <p:cNvPr id="5" name="Notizenplatzhalter 4"/>
          <p:cNvSpPr>
            <a:spLocks noGrp="1"/>
          </p:cNvSpPr>
          <p:nvPr>
            <p:ph type="body" sz="quarter" idx="3"/>
          </p:nvPr>
        </p:nvSpPr>
        <p:spPr>
          <a:xfrm>
            <a:off x="688976" y="4823033"/>
            <a:ext cx="5511800" cy="3946119"/>
          </a:xfrm>
          <a:prstGeom prst="rect">
            <a:avLst/>
          </a:prstGeom>
        </p:spPr>
        <p:txBody>
          <a:bodyPr vert="horz" lIns="92464" tIns="46232" rIns="92464" bIns="46232"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519055"/>
            <a:ext cx="2985558" cy="502834"/>
          </a:xfrm>
          <a:prstGeom prst="rect">
            <a:avLst/>
          </a:prstGeom>
        </p:spPr>
        <p:txBody>
          <a:bodyPr vert="horz" lIns="92464" tIns="46232" rIns="92464" bIns="46232" rtlCol="0" anchor="b"/>
          <a:lstStyle>
            <a:lvl1pPr algn="l">
              <a:defRPr sz="1200"/>
            </a:lvl1pPr>
          </a:lstStyle>
          <a:p>
            <a:endParaRPr lang="de-DE"/>
          </a:p>
        </p:txBody>
      </p:sp>
      <p:sp>
        <p:nvSpPr>
          <p:cNvPr id="7" name="Foliennummernplatzhalter 6"/>
          <p:cNvSpPr>
            <a:spLocks noGrp="1"/>
          </p:cNvSpPr>
          <p:nvPr>
            <p:ph type="sldNum" sz="quarter" idx="5"/>
          </p:nvPr>
        </p:nvSpPr>
        <p:spPr>
          <a:xfrm>
            <a:off x="3902598" y="9519055"/>
            <a:ext cx="2985558" cy="502834"/>
          </a:xfrm>
          <a:prstGeom prst="rect">
            <a:avLst/>
          </a:prstGeom>
        </p:spPr>
        <p:txBody>
          <a:bodyPr vert="horz" lIns="92464" tIns="46232" rIns="92464" bIns="46232" rtlCol="0" anchor="b"/>
          <a:lstStyle>
            <a:lvl1pPr algn="r">
              <a:defRPr sz="1200"/>
            </a:lvl1pPr>
          </a:lstStyle>
          <a:p>
            <a:fld id="{02095FC9-9BEF-4A64-BA95-16EC89FDF1D7}" type="slidenum">
              <a:rPr lang="de-DE" smtClean="0"/>
              <a:pPr/>
              <a:t>‹Nr.›</a:t>
            </a:fld>
            <a:endParaRPr lang="de-DE"/>
          </a:p>
        </p:txBody>
      </p:sp>
    </p:spTree>
    <p:extLst>
      <p:ext uri="{BB962C8B-B14F-4D97-AF65-F5344CB8AC3E}">
        <p14:creationId xmlns:p14="http://schemas.microsoft.com/office/powerpoint/2010/main" val="2114543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de.wikipedia.org/wiki/Neu_Gaarz" TargetMode="External"/><Relationship Id="rId13" Type="http://schemas.openxmlformats.org/officeDocument/2006/relationships/hyperlink" Target="https://de.wikipedia.org/wiki/Agnes_Karll#cite_note-2" TargetMode="External"/><Relationship Id="rId18" Type="http://schemas.openxmlformats.org/officeDocument/2006/relationships/hyperlink" Target="https://de.wikipedia.org/wiki/Agnes_Karll#cite_note-4" TargetMode="External"/><Relationship Id="rId26" Type="http://schemas.openxmlformats.org/officeDocument/2006/relationships/hyperlink" Target="https://de.wikipedia.org/wiki/Gadebusch" TargetMode="External"/><Relationship Id="rId3" Type="http://schemas.openxmlformats.org/officeDocument/2006/relationships/hyperlink" Target="https://de.wikipedia.org/wiki/Agnes_Karll#cite_note-KN-1" TargetMode="External"/><Relationship Id="rId21" Type="http://schemas.openxmlformats.org/officeDocument/2006/relationships/hyperlink" Target="https://de.wikipedia.org/wiki/Krankenschwester" TargetMode="External"/><Relationship Id="rId7" Type="http://schemas.openxmlformats.org/officeDocument/2006/relationships/hyperlink" Target="https://de.wikipedia.org/wiki/Dobin_am_See" TargetMode="External"/><Relationship Id="rId12" Type="http://schemas.openxmlformats.org/officeDocument/2006/relationships/hyperlink" Target="https://de.wikipedia.org/wiki/Florence_Nightingale" TargetMode="External"/><Relationship Id="rId17" Type="http://schemas.openxmlformats.org/officeDocument/2006/relationships/hyperlink" Target="https://de.wikipedia.org/wiki/Paul_Jacobsohn" TargetMode="External"/><Relationship Id="rId25" Type="http://schemas.openxmlformats.org/officeDocument/2006/relationships/hyperlink" Target="https://de.wikipedia.org/wiki/Leonhard_Ragaz" TargetMode="External"/><Relationship Id="rId2" Type="http://schemas.openxmlformats.org/officeDocument/2006/relationships/slide" Target="../slides/slide3.xml"/><Relationship Id="rId16" Type="http://schemas.openxmlformats.org/officeDocument/2006/relationships/hyperlink" Target="https://de.wikipedia.org/wiki/Deutscher_Berufsverband_f%C3%BCr_Pflegeberufe" TargetMode="External"/><Relationship Id="rId20" Type="http://schemas.openxmlformats.org/officeDocument/2006/relationships/hyperlink" Target="https://de.wikipedia.org/wiki/Berufsbezeichnung" TargetMode="External"/><Relationship Id="rId1" Type="http://schemas.openxmlformats.org/officeDocument/2006/relationships/notesMaster" Target="../notesMasters/notesMaster1.xml"/><Relationship Id="rId6" Type="http://schemas.openxmlformats.org/officeDocument/2006/relationships/hyperlink" Target="https://de.wikipedia.org/wiki/Helene_Lange" TargetMode="External"/><Relationship Id="rId11" Type="http://schemas.openxmlformats.org/officeDocument/2006/relationships/hyperlink" Target="https://de.wikipedia.org/wiki/Deutsches_Rotes_Kreuz" TargetMode="External"/><Relationship Id="rId24" Type="http://schemas.openxmlformats.org/officeDocument/2006/relationships/hyperlink" Target="https://de.wikipedia.org/wiki/Agnes_Karll#cite_note-6" TargetMode="External"/><Relationship Id="rId5" Type="http://schemas.openxmlformats.org/officeDocument/2006/relationships/hyperlink" Target="https://de.wikipedia.org/wiki/Frauenbewegung_in_Deutschland" TargetMode="External"/><Relationship Id="rId15" Type="http://schemas.openxmlformats.org/officeDocument/2006/relationships/hyperlink" Target="https://de.wikipedia.org/wiki/Agnes_Karll#cite_note-3" TargetMode="External"/><Relationship Id="rId23" Type="http://schemas.openxmlformats.org/officeDocument/2006/relationships/hyperlink" Target="https://de.wikipedia.org/wiki/Dozent" TargetMode="External"/><Relationship Id="rId10" Type="http://schemas.openxmlformats.org/officeDocument/2006/relationships/hyperlink" Target="https://de.wikipedia.org/wiki/Mutterhaus" TargetMode="External"/><Relationship Id="rId19" Type="http://schemas.openxmlformats.org/officeDocument/2006/relationships/hyperlink" Target="https://de.wikipedia.org/wiki/Agnes_Karll#cite_note-5" TargetMode="External"/><Relationship Id="rId4" Type="http://schemas.openxmlformats.org/officeDocument/2006/relationships/hyperlink" Target="https://de.wikipedia.org/wiki/Johanna_Willborn" TargetMode="External"/><Relationship Id="rId9" Type="http://schemas.openxmlformats.org/officeDocument/2006/relationships/hyperlink" Target="https://de.wikipedia.org/wiki/Clementinenhaus" TargetMode="External"/><Relationship Id="rId14" Type="http://schemas.openxmlformats.org/officeDocument/2006/relationships/hyperlink" Target="https://de.wikipedia.org/wiki/Allgemeiner_Deutscher_Frauenverein" TargetMode="External"/><Relationship Id="rId22" Type="http://schemas.openxmlformats.org/officeDocument/2006/relationships/hyperlink" Target="https://de.wikipedia.org/wiki/Hochschule_f%C3%BCr_Frauen_zu_Leipzig"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2095FC9-9BEF-4A64-BA95-16EC89FDF1D7}" type="slidenum">
              <a:rPr lang="de-DE" smtClean="0"/>
              <a:pPr/>
              <a:t>1</a:t>
            </a:fld>
            <a:endParaRPr lang="de-DE"/>
          </a:p>
        </p:txBody>
      </p:sp>
    </p:spTree>
    <p:extLst>
      <p:ext uri="{BB962C8B-B14F-4D97-AF65-F5344CB8AC3E}">
        <p14:creationId xmlns:p14="http://schemas.microsoft.com/office/powerpoint/2010/main" val="3103288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2095FC9-9BEF-4A64-BA95-16EC89FDF1D7}" type="slidenum">
              <a:rPr lang="de-DE" smtClean="0"/>
              <a:pPr/>
              <a:t>10</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02095FC9-9BEF-4A64-BA95-16EC89FDF1D7}" type="slidenum">
              <a:rPr lang="de-DE" smtClean="0"/>
              <a:pPr/>
              <a:t>11</a:t>
            </a:fld>
            <a:endParaRPr lang="de-DE"/>
          </a:p>
        </p:txBody>
      </p:sp>
    </p:spTree>
    <p:extLst>
      <p:ext uri="{BB962C8B-B14F-4D97-AF65-F5344CB8AC3E}">
        <p14:creationId xmlns:p14="http://schemas.microsoft.com/office/powerpoint/2010/main" val="1265984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02095FC9-9BEF-4A64-BA95-16EC89FDF1D7}" type="slidenum">
              <a:rPr lang="de-DE" smtClean="0"/>
              <a:pPr/>
              <a:t>12</a:t>
            </a:fld>
            <a:endParaRPr lang="de-DE"/>
          </a:p>
        </p:txBody>
      </p:sp>
    </p:spTree>
    <p:extLst>
      <p:ext uri="{BB962C8B-B14F-4D97-AF65-F5344CB8AC3E}">
        <p14:creationId xmlns:p14="http://schemas.microsoft.com/office/powerpoint/2010/main" val="754697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02095FC9-9BEF-4A64-BA95-16EC89FDF1D7}" type="slidenum">
              <a:rPr lang="de-DE" smtClean="0"/>
              <a:pPr/>
              <a:t>13</a:t>
            </a:fld>
            <a:endParaRPr lang="de-DE"/>
          </a:p>
        </p:txBody>
      </p:sp>
    </p:spTree>
    <p:extLst>
      <p:ext uri="{BB962C8B-B14F-4D97-AF65-F5344CB8AC3E}">
        <p14:creationId xmlns:p14="http://schemas.microsoft.com/office/powerpoint/2010/main" val="4030067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02095FC9-9BEF-4A64-BA95-16EC89FDF1D7}" type="slidenum">
              <a:rPr lang="de-DE" smtClean="0"/>
              <a:pPr/>
              <a:t>14</a:t>
            </a:fld>
            <a:endParaRPr lang="de-DE"/>
          </a:p>
        </p:txBody>
      </p:sp>
    </p:spTree>
    <p:extLst>
      <p:ext uri="{BB962C8B-B14F-4D97-AF65-F5344CB8AC3E}">
        <p14:creationId xmlns:p14="http://schemas.microsoft.com/office/powerpoint/2010/main" val="633996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02095FC9-9BEF-4A64-BA95-16EC89FDF1D7}" type="slidenum">
              <a:rPr lang="de-DE" smtClean="0"/>
              <a:pPr/>
              <a:t>15</a:t>
            </a:fld>
            <a:endParaRPr lang="de-DE"/>
          </a:p>
        </p:txBody>
      </p:sp>
    </p:spTree>
    <p:extLst>
      <p:ext uri="{BB962C8B-B14F-4D97-AF65-F5344CB8AC3E}">
        <p14:creationId xmlns:p14="http://schemas.microsoft.com/office/powerpoint/2010/main" val="2698796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02095FC9-9BEF-4A64-BA95-16EC89FDF1D7}" type="slidenum">
              <a:rPr lang="de-DE" smtClean="0"/>
              <a:pPr/>
              <a:t>2</a:t>
            </a:fld>
            <a:endParaRPr lang="de-DE"/>
          </a:p>
        </p:txBody>
      </p:sp>
    </p:spTree>
    <p:extLst>
      <p:ext uri="{BB962C8B-B14F-4D97-AF65-F5344CB8AC3E}">
        <p14:creationId xmlns:p14="http://schemas.microsoft.com/office/powerpoint/2010/main" val="2079566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b="0" i="0" dirty="0">
                <a:solidFill>
                  <a:srgbClr val="202122"/>
                </a:solidFill>
                <a:effectLst/>
                <a:latin typeface="Arial" panose="020B0604020202020204" pitchFamily="34" charset="0"/>
              </a:rPr>
              <a:t>Agnes </a:t>
            </a:r>
            <a:r>
              <a:rPr lang="de-DE" b="0" i="0" dirty="0" err="1">
                <a:solidFill>
                  <a:srgbClr val="202122"/>
                </a:solidFill>
                <a:effectLst/>
                <a:latin typeface="Arial" panose="020B0604020202020204" pitchFamily="34" charset="0"/>
              </a:rPr>
              <a:t>Karll</a:t>
            </a:r>
            <a:r>
              <a:rPr lang="de-DE" b="0" i="0" dirty="0">
                <a:solidFill>
                  <a:srgbClr val="202122"/>
                </a:solidFill>
                <a:effectLst/>
                <a:latin typeface="Arial" panose="020B0604020202020204" pitchFamily="34" charset="0"/>
              </a:rPr>
              <a:t> wurde als Tochter des Gutsbesitzers Theodor </a:t>
            </a:r>
            <a:r>
              <a:rPr lang="de-DE" b="0" i="0" dirty="0" err="1">
                <a:solidFill>
                  <a:srgbClr val="202122"/>
                </a:solidFill>
                <a:effectLst/>
                <a:latin typeface="Arial" panose="020B0604020202020204" pitchFamily="34" charset="0"/>
              </a:rPr>
              <a:t>Karll</a:t>
            </a:r>
            <a:r>
              <a:rPr lang="de-DE" b="0" i="0" dirty="0">
                <a:solidFill>
                  <a:srgbClr val="202122"/>
                </a:solidFill>
                <a:effectLst/>
                <a:latin typeface="Arial" panose="020B0604020202020204" pitchFamily="34" charset="0"/>
              </a:rPr>
              <a:t> und seiner Frau Ida geboren. Ihre Eltern trennten sich 1881.</a:t>
            </a:r>
          </a:p>
          <a:p>
            <a:pPr algn="l"/>
            <a:r>
              <a:rPr lang="de-DE" b="0" i="0" dirty="0">
                <a:solidFill>
                  <a:srgbClr val="202122"/>
                </a:solidFill>
                <a:effectLst/>
                <a:latin typeface="Arial" panose="020B0604020202020204" pitchFamily="34" charset="0"/>
              </a:rPr>
              <a:t>Der eigentliche Berufswunsch von Agnes </a:t>
            </a:r>
            <a:r>
              <a:rPr lang="de-DE" b="0" i="0" dirty="0" err="1">
                <a:solidFill>
                  <a:srgbClr val="202122"/>
                </a:solidFill>
                <a:effectLst/>
                <a:latin typeface="Arial" panose="020B0604020202020204" pitchFamily="34" charset="0"/>
              </a:rPr>
              <a:t>Karll</a:t>
            </a:r>
            <a:r>
              <a:rPr lang="de-DE" b="0" i="0" dirty="0">
                <a:solidFill>
                  <a:srgbClr val="202122"/>
                </a:solidFill>
                <a:effectLst/>
                <a:latin typeface="Arial" panose="020B0604020202020204" pitchFamily="34" charset="0"/>
              </a:rPr>
              <a:t> war derjenige einer Ärztin. Nachdem der Vater die Familie jedoch mittellos gemacht hatte, war an ein Medizinstudium in der Schweiz nicht mehr zu denken.</a:t>
            </a:r>
            <a:r>
              <a:rPr lang="de-DE" b="0" i="0" u="none" strike="noStrike" baseline="30000" dirty="0">
                <a:solidFill>
                  <a:srgbClr val="0645AD"/>
                </a:solidFill>
                <a:effectLst/>
                <a:latin typeface="Arial" panose="020B0604020202020204" pitchFamily="34" charset="0"/>
                <a:hlinkClick r:id="rId3"/>
              </a:rPr>
              <a:t>[1]</a:t>
            </a:r>
            <a:r>
              <a:rPr lang="de-DE" b="0" i="0" dirty="0">
                <a:solidFill>
                  <a:srgbClr val="202122"/>
                </a:solidFill>
                <a:effectLst/>
                <a:latin typeface="Arial" panose="020B0604020202020204" pitchFamily="34" charset="0"/>
              </a:rPr>
              <a:t> Agnes </a:t>
            </a:r>
            <a:r>
              <a:rPr lang="de-DE" b="0" i="0" dirty="0" err="1">
                <a:solidFill>
                  <a:srgbClr val="202122"/>
                </a:solidFill>
                <a:effectLst/>
                <a:latin typeface="Arial" panose="020B0604020202020204" pitchFamily="34" charset="0"/>
              </a:rPr>
              <a:t>Karll</a:t>
            </a:r>
            <a:r>
              <a:rPr lang="de-DE" b="0" i="0" dirty="0">
                <a:solidFill>
                  <a:srgbClr val="202122"/>
                </a:solidFill>
                <a:effectLst/>
                <a:latin typeface="Arial" panose="020B0604020202020204" pitchFamily="34" charset="0"/>
              </a:rPr>
              <a:t> interessierte sich deshalb für den Beruf der Lehrerin und besuchte deshalb in Schwerin die Fortbildungsschule von </a:t>
            </a:r>
            <a:r>
              <a:rPr lang="de-DE" b="0" i="0" u="none" strike="noStrike" dirty="0">
                <a:solidFill>
                  <a:srgbClr val="0645AD"/>
                </a:solidFill>
                <a:effectLst/>
                <a:latin typeface="Arial" panose="020B0604020202020204" pitchFamily="34" charset="0"/>
                <a:hlinkClick r:id="rId4" tooltip="Johanna Willborn"/>
              </a:rPr>
              <a:t>Johanna </a:t>
            </a:r>
            <a:r>
              <a:rPr lang="de-DE" b="0" i="0" u="none" strike="noStrike" dirty="0" err="1">
                <a:solidFill>
                  <a:srgbClr val="0645AD"/>
                </a:solidFill>
                <a:effectLst/>
                <a:latin typeface="Arial" panose="020B0604020202020204" pitchFamily="34" charset="0"/>
                <a:hlinkClick r:id="rId4" tooltip="Johanna Willborn"/>
              </a:rPr>
              <a:t>Willborn</a:t>
            </a:r>
            <a:r>
              <a:rPr lang="de-DE" b="0" i="0" dirty="0">
                <a:solidFill>
                  <a:srgbClr val="202122"/>
                </a:solidFill>
                <a:effectLst/>
                <a:latin typeface="Arial" panose="020B0604020202020204" pitchFamily="34" charset="0"/>
              </a:rPr>
              <a:t>, die ihr Kontakt zur damaligen </a:t>
            </a:r>
            <a:r>
              <a:rPr lang="de-DE" b="0" i="0" u="none" strike="noStrike" dirty="0">
                <a:solidFill>
                  <a:srgbClr val="0645AD"/>
                </a:solidFill>
                <a:effectLst/>
                <a:latin typeface="Arial" panose="020B0604020202020204" pitchFamily="34" charset="0"/>
                <a:hlinkClick r:id="rId5" tooltip="Frauenbewegung in Deutschland"/>
              </a:rPr>
              <a:t>Frauenbewegung</a:t>
            </a:r>
            <a:r>
              <a:rPr lang="de-DE" b="0" i="0" dirty="0">
                <a:solidFill>
                  <a:srgbClr val="202122"/>
                </a:solidFill>
                <a:effectLst/>
                <a:latin typeface="Arial" panose="020B0604020202020204" pitchFamily="34" charset="0"/>
              </a:rPr>
              <a:t> vermittelte, wobei sie </a:t>
            </a:r>
            <a:r>
              <a:rPr lang="de-DE" b="0" i="0" u="none" strike="noStrike" dirty="0">
                <a:solidFill>
                  <a:srgbClr val="0645AD"/>
                </a:solidFill>
                <a:effectLst/>
                <a:latin typeface="Arial" panose="020B0604020202020204" pitchFamily="34" charset="0"/>
                <a:hlinkClick r:id="rId6" tooltip="Helene Lange"/>
              </a:rPr>
              <a:t>Helene Lange</a:t>
            </a:r>
            <a:r>
              <a:rPr lang="de-DE" b="0" i="0" dirty="0">
                <a:solidFill>
                  <a:srgbClr val="202122"/>
                </a:solidFill>
                <a:effectLst/>
                <a:latin typeface="Arial" panose="020B0604020202020204" pitchFamily="34" charset="0"/>
              </a:rPr>
              <a:t> kennenlernte. Da sie die Lehrerinnenprüfung nicht ablegen konnte, weil sie zu jung war, begann sie als Erzieherin und Privatlehrerin 1886 in </a:t>
            </a:r>
            <a:r>
              <a:rPr lang="de-DE" b="0" i="0" dirty="0" err="1">
                <a:solidFill>
                  <a:srgbClr val="202122"/>
                </a:solidFill>
                <a:effectLst/>
                <a:latin typeface="Arial" panose="020B0604020202020204" pitchFamily="34" charset="0"/>
              </a:rPr>
              <a:t>Retgendorf</a:t>
            </a:r>
            <a:r>
              <a:rPr lang="de-DE" b="0" i="0" dirty="0">
                <a:solidFill>
                  <a:srgbClr val="202122"/>
                </a:solidFill>
                <a:effectLst/>
                <a:latin typeface="Arial" panose="020B0604020202020204" pitchFamily="34" charset="0"/>
              </a:rPr>
              <a:t> (heute </a:t>
            </a:r>
            <a:r>
              <a:rPr lang="de-DE" b="0" i="0" u="none" strike="noStrike" dirty="0" err="1">
                <a:solidFill>
                  <a:srgbClr val="0645AD"/>
                </a:solidFill>
                <a:effectLst/>
                <a:latin typeface="Arial" panose="020B0604020202020204" pitchFamily="34" charset="0"/>
                <a:hlinkClick r:id="rId7" tooltip="Dobin am See"/>
              </a:rPr>
              <a:t>Dobin</a:t>
            </a:r>
            <a:r>
              <a:rPr lang="de-DE" b="0" i="0" u="none" strike="noStrike" dirty="0">
                <a:solidFill>
                  <a:srgbClr val="0645AD"/>
                </a:solidFill>
                <a:effectLst/>
                <a:latin typeface="Arial" panose="020B0604020202020204" pitchFamily="34" charset="0"/>
                <a:hlinkClick r:id="rId7" tooltip="Dobin am See"/>
              </a:rPr>
              <a:t> am See</a:t>
            </a:r>
            <a:r>
              <a:rPr lang="de-DE" b="0" i="0" dirty="0">
                <a:solidFill>
                  <a:srgbClr val="202122"/>
                </a:solidFill>
                <a:effectLst/>
                <a:latin typeface="Arial" panose="020B0604020202020204" pitchFamily="34" charset="0"/>
              </a:rPr>
              <a:t>) und </a:t>
            </a:r>
            <a:r>
              <a:rPr lang="de-DE" b="0" i="0" u="none" strike="noStrike" dirty="0">
                <a:solidFill>
                  <a:srgbClr val="0645AD"/>
                </a:solidFill>
                <a:effectLst/>
                <a:latin typeface="Arial" panose="020B0604020202020204" pitchFamily="34" charset="0"/>
                <a:hlinkClick r:id="rId8" tooltip="Neu Gaarz"/>
              </a:rPr>
              <a:t>Alt </a:t>
            </a:r>
            <a:r>
              <a:rPr lang="de-DE" b="0" i="0" u="none" strike="noStrike" dirty="0" err="1">
                <a:solidFill>
                  <a:srgbClr val="0645AD"/>
                </a:solidFill>
                <a:effectLst/>
                <a:latin typeface="Arial" panose="020B0604020202020204" pitchFamily="34" charset="0"/>
                <a:hlinkClick r:id="rId8" tooltip="Neu Gaarz"/>
              </a:rPr>
              <a:t>Gaarz</a:t>
            </a:r>
            <a:r>
              <a:rPr lang="de-DE" b="0" i="0" dirty="0">
                <a:solidFill>
                  <a:srgbClr val="202122"/>
                </a:solidFill>
                <a:effectLst/>
                <a:latin typeface="Arial" panose="020B0604020202020204" pitchFamily="34" charset="0"/>
              </a:rPr>
              <a:t>.</a:t>
            </a:r>
          </a:p>
          <a:p>
            <a:pPr algn="l"/>
            <a:r>
              <a:rPr lang="de-DE" b="0" i="0" dirty="0">
                <a:solidFill>
                  <a:srgbClr val="202122"/>
                </a:solidFill>
                <a:effectLst/>
                <a:latin typeface="Arial" panose="020B0604020202020204" pitchFamily="34" charset="0"/>
              </a:rPr>
              <a:t>Mit 19 Jahren kam Agnes </a:t>
            </a:r>
            <a:r>
              <a:rPr lang="de-DE" b="0" i="0" dirty="0" err="1">
                <a:solidFill>
                  <a:srgbClr val="202122"/>
                </a:solidFill>
                <a:effectLst/>
                <a:latin typeface="Arial" panose="020B0604020202020204" pitchFamily="34" charset="0"/>
              </a:rPr>
              <a:t>Karll</a:t>
            </a:r>
            <a:r>
              <a:rPr lang="de-DE" b="0" i="0" dirty="0">
                <a:solidFill>
                  <a:srgbClr val="202122"/>
                </a:solidFill>
                <a:effectLst/>
                <a:latin typeface="Arial" panose="020B0604020202020204" pitchFamily="34" charset="0"/>
              </a:rPr>
              <a:t> zur Erkenntnis, dass ihr der Lehrberuf nicht liegt. Hierauf begann sie am 26. August 1887 eine Ausbildung als Krankenpflegerin im </a:t>
            </a:r>
            <a:r>
              <a:rPr lang="de-DE" b="0" i="1" u="none" strike="noStrike" dirty="0" err="1">
                <a:solidFill>
                  <a:srgbClr val="0645AD"/>
                </a:solidFill>
                <a:effectLst/>
                <a:latin typeface="Arial" panose="020B0604020202020204" pitchFamily="34" charset="0"/>
                <a:hlinkClick r:id="rId9" tooltip="Clementinenhaus"/>
              </a:rPr>
              <a:t>Clementinenhaus</a:t>
            </a:r>
            <a:r>
              <a:rPr lang="de-DE" b="0" i="0" dirty="0">
                <a:solidFill>
                  <a:srgbClr val="202122"/>
                </a:solidFill>
                <a:effectLst/>
                <a:latin typeface="Arial" panose="020B0604020202020204" pitchFamily="34" charset="0"/>
              </a:rPr>
              <a:t> in Hannover, einem </a:t>
            </a:r>
            <a:r>
              <a:rPr lang="de-DE" b="0" i="0" u="none" strike="noStrike" dirty="0">
                <a:solidFill>
                  <a:srgbClr val="0645AD"/>
                </a:solidFill>
                <a:effectLst/>
                <a:latin typeface="Arial" panose="020B0604020202020204" pitchFamily="34" charset="0"/>
                <a:hlinkClick r:id="rId10" tooltip="Mutterhaus"/>
              </a:rPr>
              <a:t>Mutterhaus</a:t>
            </a:r>
            <a:r>
              <a:rPr lang="de-DE" b="0" i="0" dirty="0">
                <a:solidFill>
                  <a:srgbClr val="202122"/>
                </a:solidFill>
                <a:effectLst/>
                <a:latin typeface="Arial" panose="020B0604020202020204" pitchFamily="34" charset="0"/>
              </a:rPr>
              <a:t> des </a:t>
            </a:r>
            <a:r>
              <a:rPr lang="de-DE" b="0" i="0" u="none" strike="noStrike" dirty="0">
                <a:solidFill>
                  <a:srgbClr val="0645AD"/>
                </a:solidFill>
                <a:effectLst/>
                <a:latin typeface="Arial" panose="020B0604020202020204" pitchFamily="34" charset="0"/>
                <a:hlinkClick r:id="rId11" tooltip="Deutsches Rotes Kreuz"/>
              </a:rPr>
              <a:t>Roten Kreuzes</a:t>
            </a:r>
            <a:r>
              <a:rPr lang="de-DE" b="0" i="0" dirty="0">
                <a:solidFill>
                  <a:srgbClr val="202122"/>
                </a:solidFill>
                <a:effectLst/>
                <a:latin typeface="Arial" panose="020B0604020202020204" pitchFamily="34" charset="0"/>
              </a:rPr>
              <a:t>, wo sie nach dem „</a:t>
            </a:r>
            <a:r>
              <a:rPr lang="de-DE" b="0" i="0" u="none" strike="noStrike" dirty="0">
                <a:solidFill>
                  <a:srgbClr val="0645AD"/>
                </a:solidFill>
                <a:effectLst/>
                <a:latin typeface="Arial" panose="020B0604020202020204" pitchFamily="34" charset="0"/>
                <a:hlinkClick r:id="rId12" tooltip="Florence Nightingale"/>
              </a:rPr>
              <a:t>Florence Nightingale System</a:t>
            </a:r>
            <a:r>
              <a:rPr lang="de-DE" b="0" i="0" dirty="0">
                <a:solidFill>
                  <a:srgbClr val="202122"/>
                </a:solidFill>
                <a:effectLst/>
                <a:latin typeface="Arial" panose="020B0604020202020204" pitchFamily="34" charset="0"/>
              </a:rPr>
              <a:t>“ ausgebildet wurde.</a:t>
            </a:r>
            <a:r>
              <a:rPr lang="de-DE" b="0" i="0" u="none" strike="noStrike" baseline="30000" dirty="0">
                <a:solidFill>
                  <a:srgbClr val="0645AD"/>
                </a:solidFill>
                <a:effectLst/>
                <a:latin typeface="Arial" panose="020B0604020202020204" pitchFamily="34" charset="0"/>
                <a:hlinkClick r:id="rId3"/>
              </a:rPr>
              <a:t>[1]</a:t>
            </a:r>
            <a:r>
              <a:rPr lang="de-DE" b="0" i="0" dirty="0">
                <a:solidFill>
                  <a:srgbClr val="202122"/>
                </a:solidFill>
                <a:effectLst/>
                <a:latin typeface="Arial" panose="020B0604020202020204" pitchFamily="34" charset="0"/>
              </a:rPr>
              <a:t> Nach der Ausbildung wurde sie als Krankenschwester an den Göttinger Universitätskliniken tätig.</a:t>
            </a:r>
          </a:p>
          <a:p>
            <a:pPr algn="l"/>
            <a:r>
              <a:rPr lang="de-DE" b="0" i="0" dirty="0">
                <a:solidFill>
                  <a:srgbClr val="202122"/>
                </a:solidFill>
                <a:effectLst/>
                <a:latin typeface="Arial" panose="020B0604020202020204" pitchFamily="34" charset="0"/>
              </a:rPr>
              <a:t>Ab 1891 arbeitete Agnes </a:t>
            </a:r>
            <a:r>
              <a:rPr lang="de-DE" b="0" i="0" dirty="0" err="1">
                <a:solidFill>
                  <a:srgbClr val="202122"/>
                </a:solidFill>
                <a:effectLst/>
                <a:latin typeface="Arial" panose="020B0604020202020204" pitchFamily="34" charset="0"/>
              </a:rPr>
              <a:t>Karll</a:t>
            </a:r>
            <a:r>
              <a:rPr lang="de-DE" b="0" i="0" dirty="0">
                <a:solidFill>
                  <a:srgbClr val="202122"/>
                </a:solidFill>
                <a:effectLst/>
                <a:latin typeface="Arial" panose="020B0604020202020204" pitchFamily="34" charset="0"/>
              </a:rPr>
              <a:t> zehn Jahre lang in der privaten Krankenpflege, meistenteils rund um Berlin.</a:t>
            </a:r>
            <a:r>
              <a:rPr lang="de-DE" b="0" i="0" u="none" strike="noStrike" baseline="30000" dirty="0">
                <a:solidFill>
                  <a:srgbClr val="0645AD"/>
                </a:solidFill>
                <a:effectLst/>
                <a:latin typeface="Arial" panose="020B0604020202020204" pitchFamily="34" charset="0"/>
                <a:hlinkClick r:id="rId13"/>
              </a:rPr>
              <a:t>[2]</a:t>
            </a:r>
            <a:r>
              <a:rPr lang="de-DE" b="0" i="0" dirty="0">
                <a:solidFill>
                  <a:srgbClr val="202122"/>
                </a:solidFill>
                <a:effectLst/>
                <a:latin typeface="Arial" panose="020B0604020202020204" pitchFamily="34" charset="0"/>
              </a:rPr>
              <a:t> Hier erlebte sie, dass von Pflegekräften auch erwartet wurde, Hilfe im Haushalt zu leisten.</a:t>
            </a:r>
            <a:r>
              <a:rPr lang="de-DE" b="0" i="0" u="none" strike="noStrike" baseline="30000" dirty="0">
                <a:solidFill>
                  <a:srgbClr val="0645AD"/>
                </a:solidFill>
                <a:effectLst/>
                <a:latin typeface="Arial" panose="020B0604020202020204" pitchFamily="34" charset="0"/>
                <a:hlinkClick r:id="rId3"/>
              </a:rPr>
              <a:t>[1]</a:t>
            </a:r>
            <a:r>
              <a:rPr lang="de-DE" b="0" i="0" dirty="0">
                <a:solidFill>
                  <a:srgbClr val="202122"/>
                </a:solidFill>
                <a:effectLst/>
                <a:latin typeface="Arial" panose="020B0604020202020204" pitchFamily="34" charset="0"/>
              </a:rPr>
              <a:t> 1894 konnte Agnes </a:t>
            </a:r>
            <a:r>
              <a:rPr lang="de-DE" b="0" i="0" dirty="0" err="1">
                <a:solidFill>
                  <a:srgbClr val="202122"/>
                </a:solidFill>
                <a:effectLst/>
                <a:latin typeface="Arial" panose="020B0604020202020204" pitchFamily="34" charset="0"/>
              </a:rPr>
              <a:t>Karll</a:t>
            </a:r>
            <a:r>
              <a:rPr lang="de-DE" b="0" i="0" dirty="0">
                <a:solidFill>
                  <a:srgbClr val="202122"/>
                </a:solidFill>
                <a:effectLst/>
                <a:latin typeface="Arial" panose="020B0604020202020204" pitchFamily="34" charset="0"/>
              </a:rPr>
              <a:t> einige Monate in Amerika leben und die Krankenpflege aus dortiger Sicht kennenlernen. Später knüpfte sie weitere Kontakte zu Berufskollegen aus dem Ausland, vor allem England, Finnland, Italien, Österreich und den Vereinigten Staaten.</a:t>
            </a:r>
          </a:p>
          <a:p>
            <a:pPr algn="l"/>
            <a:r>
              <a:rPr lang="de-DE" b="0" i="0" dirty="0">
                <a:solidFill>
                  <a:srgbClr val="202122"/>
                </a:solidFill>
                <a:effectLst/>
                <a:latin typeface="Arial" panose="020B0604020202020204" pitchFamily="34" charset="0"/>
              </a:rPr>
              <a:t>Innerhalb des </a:t>
            </a:r>
            <a:r>
              <a:rPr lang="de-DE" b="0" i="1" u="none" strike="noStrike" dirty="0">
                <a:solidFill>
                  <a:srgbClr val="0645AD"/>
                </a:solidFill>
                <a:effectLst/>
                <a:latin typeface="Arial" panose="020B0604020202020204" pitchFamily="34" charset="0"/>
                <a:hlinkClick r:id="rId14" tooltip="Allgemeiner Deutscher Frauenverein"/>
              </a:rPr>
              <a:t>Allgemeinen Deutschen Frauenvereins</a:t>
            </a:r>
            <a:r>
              <a:rPr lang="de-DE" b="0" i="0" dirty="0">
                <a:solidFill>
                  <a:srgbClr val="202122"/>
                </a:solidFill>
                <a:effectLst/>
                <a:latin typeface="Arial" panose="020B0604020202020204" pitchFamily="34" charset="0"/>
              </a:rPr>
              <a:t> arbeitete </a:t>
            </a:r>
            <a:r>
              <a:rPr lang="de-DE" b="0" i="0" dirty="0" err="1">
                <a:solidFill>
                  <a:srgbClr val="202122"/>
                </a:solidFill>
                <a:effectLst/>
                <a:latin typeface="Arial" panose="020B0604020202020204" pitchFamily="34" charset="0"/>
              </a:rPr>
              <a:t>Karll</a:t>
            </a:r>
            <a:r>
              <a:rPr lang="de-DE" b="0" i="0" dirty="0">
                <a:solidFill>
                  <a:srgbClr val="202122"/>
                </a:solidFill>
                <a:effectLst/>
                <a:latin typeface="Arial" panose="020B0604020202020204" pitchFamily="34" charset="0"/>
              </a:rPr>
              <a:t> die Satzung der 1903 gegründeten </a:t>
            </a:r>
            <a:r>
              <a:rPr lang="de-DE" b="0" i="1" dirty="0">
                <a:solidFill>
                  <a:srgbClr val="202122"/>
                </a:solidFill>
                <a:effectLst/>
                <a:latin typeface="Arial" panose="020B0604020202020204" pitchFamily="34" charset="0"/>
              </a:rPr>
              <a:t>Berufsorganisation der Krankenpflegerinnen Deutschlands sowie der Säuglings- und Wohlfahrtspflegerinnen</a:t>
            </a:r>
            <a:r>
              <a:rPr lang="de-DE" b="0" i="0" dirty="0">
                <a:solidFill>
                  <a:srgbClr val="202122"/>
                </a:solidFill>
                <a:effectLst/>
                <a:latin typeface="Arial" panose="020B0604020202020204" pitchFamily="34" charset="0"/>
              </a:rPr>
              <a:t> (kurz: BOKD bzw. BO) aus und wurde deren erste Vorsitzende. Der Verband vermittelte seinen Mitgliedern Arbeitsplätze, bot Versicherungsschutz und Rechtsberatung an.</a:t>
            </a:r>
            <a:r>
              <a:rPr lang="de-DE" b="0" i="0" u="none" strike="noStrike" baseline="30000" dirty="0">
                <a:solidFill>
                  <a:srgbClr val="0645AD"/>
                </a:solidFill>
                <a:effectLst/>
                <a:latin typeface="Arial" panose="020B0604020202020204" pitchFamily="34" charset="0"/>
                <a:hlinkClick r:id="rId15"/>
              </a:rPr>
              <a:t>[3]</a:t>
            </a:r>
            <a:r>
              <a:rPr lang="de-DE" b="0" i="0" dirty="0">
                <a:solidFill>
                  <a:srgbClr val="202122"/>
                </a:solidFill>
                <a:effectLst/>
                <a:latin typeface="Arial" panose="020B0604020202020204" pitchFamily="34" charset="0"/>
              </a:rPr>
              <a:t> Später wurde er in </a:t>
            </a:r>
            <a:r>
              <a:rPr lang="de-DE" b="0" i="1" dirty="0">
                <a:solidFill>
                  <a:srgbClr val="202122"/>
                </a:solidFill>
                <a:effectLst/>
                <a:latin typeface="Arial" panose="020B0604020202020204" pitchFamily="34" charset="0"/>
              </a:rPr>
              <a:t>Agnes-</a:t>
            </a:r>
            <a:r>
              <a:rPr lang="de-DE" b="0" i="1" dirty="0" err="1">
                <a:solidFill>
                  <a:srgbClr val="202122"/>
                </a:solidFill>
                <a:effectLst/>
                <a:latin typeface="Arial" panose="020B0604020202020204" pitchFamily="34" charset="0"/>
              </a:rPr>
              <a:t>Karll</a:t>
            </a:r>
            <a:r>
              <a:rPr lang="de-DE" b="0" i="1" dirty="0">
                <a:solidFill>
                  <a:srgbClr val="202122"/>
                </a:solidFill>
                <a:effectLst/>
                <a:latin typeface="Arial" panose="020B0604020202020204" pitchFamily="34" charset="0"/>
              </a:rPr>
              <a:t>-Verband</a:t>
            </a:r>
            <a:r>
              <a:rPr lang="de-DE" b="0" i="0" dirty="0">
                <a:solidFill>
                  <a:srgbClr val="202122"/>
                </a:solidFill>
                <a:effectLst/>
                <a:latin typeface="Arial" panose="020B0604020202020204" pitchFamily="34" charset="0"/>
              </a:rPr>
              <a:t> umbenannt, 1973 ging dieser im </a:t>
            </a:r>
            <a:r>
              <a:rPr lang="de-DE" b="0" i="1" dirty="0">
                <a:solidFill>
                  <a:srgbClr val="202122"/>
                </a:solidFill>
                <a:effectLst/>
                <a:latin typeface="Arial" panose="020B0604020202020204" pitchFamily="34" charset="0"/>
              </a:rPr>
              <a:t>Deutschen Berufsverband für Krankenpflege e.V.</a:t>
            </a:r>
            <a:r>
              <a:rPr lang="de-DE" b="0" i="0" dirty="0">
                <a:solidFill>
                  <a:srgbClr val="202122"/>
                </a:solidFill>
                <a:effectLst/>
                <a:latin typeface="Arial" panose="020B0604020202020204" pitchFamily="34" charset="0"/>
              </a:rPr>
              <a:t> (DBfK) auf. Heute heißt er „</a:t>
            </a:r>
            <a:r>
              <a:rPr lang="de-DE" b="0" i="0" u="none" strike="noStrike" dirty="0">
                <a:solidFill>
                  <a:srgbClr val="0645AD"/>
                </a:solidFill>
                <a:effectLst/>
                <a:latin typeface="Arial" panose="020B0604020202020204" pitchFamily="34" charset="0"/>
                <a:hlinkClick r:id="rId16" tooltip="Deutscher Berufsverband für Pflegeberufe"/>
              </a:rPr>
              <a:t>Deutscher Berufsverband für Pflegeberufe</a:t>
            </a:r>
            <a:r>
              <a:rPr lang="de-DE" b="0" i="0" dirty="0">
                <a:solidFill>
                  <a:srgbClr val="202122"/>
                </a:solidFill>
                <a:effectLst/>
                <a:latin typeface="Arial" panose="020B0604020202020204" pitchFamily="34" charset="0"/>
              </a:rPr>
              <a:t>“ (DBfK). In der Gründungsphase der </a:t>
            </a:r>
            <a:r>
              <a:rPr lang="de-DE" b="0" i="1" dirty="0">
                <a:solidFill>
                  <a:srgbClr val="202122"/>
                </a:solidFill>
                <a:effectLst/>
                <a:latin typeface="Arial" panose="020B0604020202020204" pitchFamily="34" charset="0"/>
              </a:rPr>
              <a:t>Berufsorganisation der Krankenpflegerinnen Deutschlands</a:t>
            </a:r>
            <a:r>
              <a:rPr lang="de-DE" b="0" i="0" dirty="0">
                <a:solidFill>
                  <a:srgbClr val="202122"/>
                </a:solidFill>
                <a:effectLst/>
                <a:latin typeface="Arial" panose="020B0604020202020204" pitchFamily="34" charset="0"/>
              </a:rPr>
              <a:t> im Jahr 1903 erfuhr Agnes </a:t>
            </a:r>
            <a:r>
              <a:rPr lang="de-DE" b="0" i="0" dirty="0" err="1">
                <a:solidFill>
                  <a:srgbClr val="202122"/>
                </a:solidFill>
                <a:effectLst/>
                <a:latin typeface="Arial" panose="020B0604020202020204" pitchFamily="34" charset="0"/>
              </a:rPr>
              <a:t>Karll</a:t>
            </a:r>
            <a:r>
              <a:rPr lang="de-DE" b="0" i="0" dirty="0">
                <a:solidFill>
                  <a:srgbClr val="202122"/>
                </a:solidFill>
                <a:effectLst/>
                <a:latin typeface="Arial" panose="020B0604020202020204" pitchFamily="34" charset="0"/>
              </a:rPr>
              <a:t> Unterstützung durch den Berliner Mediziner </a:t>
            </a:r>
            <a:r>
              <a:rPr lang="de-DE" b="0" i="0" u="none" strike="noStrike" dirty="0">
                <a:solidFill>
                  <a:srgbClr val="0645AD"/>
                </a:solidFill>
                <a:effectLst/>
                <a:latin typeface="Arial" panose="020B0604020202020204" pitchFamily="34" charset="0"/>
                <a:hlinkClick r:id="rId17" tooltip="Paul Jacobsohn"/>
              </a:rPr>
              <a:t>Paul Jacobsohn</a:t>
            </a:r>
            <a:r>
              <a:rPr lang="de-DE" b="0" i="0" dirty="0">
                <a:solidFill>
                  <a:srgbClr val="202122"/>
                </a:solidFill>
                <a:effectLst/>
                <a:latin typeface="Arial" panose="020B0604020202020204" pitchFamily="34" charset="0"/>
              </a:rPr>
              <a:t> (1868–1931).</a:t>
            </a:r>
            <a:r>
              <a:rPr lang="de-DE" b="0" i="0" u="none" strike="noStrike" baseline="30000" dirty="0">
                <a:solidFill>
                  <a:srgbClr val="0645AD"/>
                </a:solidFill>
                <a:effectLst/>
                <a:latin typeface="Arial" panose="020B0604020202020204" pitchFamily="34" charset="0"/>
                <a:hlinkClick r:id="rId18"/>
              </a:rPr>
              <a:t>[4]</a:t>
            </a:r>
            <a:endParaRPr lang="de-DE" b="0" i="0" dirty="0">
              <a:solidFill>
                <a:srgbClr val="202122"/>
              </a:solidFill>
              <a:effectLst/>
              <a:latin typeface="Arial" panose="020B0604020202020204" pitchFamily="34" charset="0"/>
            </a:endParaRPr>
          </a:p>
          <a:p>
            <a:pPr algn="l"/>
            <a:r>
              <a:rPr lang="de-DE" b="0" i="0" dirty="0">
                <a:solidFill>
                  <a:srgbClr val="202122"/>
                </a:solidFill>
                <a:effectLst/>
                <a:latin typeface="Arial" panose="020B0604020202020204" pitchFamily="34" charset="0"/>
              </a:rPr>
              <a:t>Agnes </a:t>
            </a:r>
            <a:r>
              <a:rPr lang="de-DE" b="0" i="0" dirty="0" err="1">
                <a:solidFill>
                  <a:srgbClr val="202122"/>
                </a:solidFill>
                <a:effectLst/>
                <a:latin typeface="Arial" panose="020B0604020202020204" pitchFamily="34" charset="0"/>
              </a:rPr>
              <a:t>Karll</a:t>
            </a:r>
            <a:r>
              <a:rPr lang="de-DE" b="0" i="0" dirty="0">
                <a:solidFill>
                  <a:srgbClr val="202122"/>
                </a:solidFill>
                <a:effectLst/>
                <a:latin typeface="Arial" panose="020B0604020202020204" pitchFamily="34" charset="0"/>
              </a:rPr>
              <a:t> setzte sich neben der Anerkennung des Berufsstandes für eine fundierte, dreijährige Ausbildung in der Krankenpflege ein. Pflege sollte mehr sein als technische Hilfsfunktion der Medizin, wenn sie nicht einen wesentlichen Teil ihres Auftrags vernachlässigen wollte.</a:t>
            </a:r>
            <a:r>
              <a:rPr lang="de-DE" b="0" i="0" u="none" strike="noStrike" baseline="30000" dirty="0">
                <a:solidFill>
                  <a:srgbClr val="0645AD"/>
                </a:solidFill>
                <a:effectLst/>
                <a:latin typeface="Arial" panose="020B0604020202020204" pitchFamily="34" charset="0"/>
                <a:hlinkClick r:id="rId19"/>
              </a:rPr>
              <a:t>[5]</a:t>
            </a:r>
            <a:r>
              <a:rPr lang="de-DE" b="0" i="0" dirty="0">
                <a:solidFill>
                  <a:srgbClr val="202122"/>
                </a:solidFill>
                <a:effectLst/>
                <a:latin typeface="Arial" panose="020B0604020202020204" pitchFamily="34" charset="0"/>
              </a:rPr>
              <a:t> Auch die einheitliche </a:t>
            </a:r>
            <a:r>
              <a:rPr lang="de-DE" b="0" i="0" u="none" strike="noStrike" dirty="0">
                <a:solidFill>
                  <a:srgbClr val="0645AD"/>
                </a:solidFill>
                <a:effectLst/>
                <a:latin typeface="Arial" panose="020B0604020202020204" pitchFamily="34" charset="0"/>
                <a:hlinkClick r:id="rId20" tooltip="Berufsbezeichnung"/>
              </a:rPr>
              <a:t>Berufsbezeichnung</a:t>
            </a:r>
            <a:r>
              <a:rPr lang="de-DE" b="0" i="0" dirty="0">
                <a:solidFill>
                  <a:srgbClr val="202122"/>
                </a:solidFill>
                <a:effectLst/>
                <a:latin typeface="Arial" panose="020B0604020202020204" pitchFamily="34" charset="0"/>
              </a:rPr>
              <a:t> </a:t>
            </a:r>
            <a:r>
              <a:rPr lang="de-DE" b="0" i="1" u="none" strike="noStrike" dirty="0">
                <a:solidFill>
                  <a:srgbClr val="0645AD"/>
                </a:solidFill>
                <a:effectLst/>
                <a:latin typeface="Arial" panose="020B0604020202020204" pitchFamily="34" charset="0"/>
                <a:hlinkClick r:id="rId21" tooltip="Krankenschwester"/>
              </a:rPr>
              <a:t>Krankenschwester</a:t>
            </a:r>
            <a:r>
              <a:rPr lang="de-DE" b="0" i="0" dirty="0">
                <a:solidFill>
                  <a:srgbClr val="202122"/>
                </a:solidFill>
                <a:effectLst/>
                <a:latin typeface="Arial" panose="020B0604020202020204" pitchFamily="34" charset="0"/>
              </a:rPr>
              <a:t> ist auf Agnes </a:t>
            </a:r>
            <a:r>
              <a:rPr lang="de-DE" b="0" i="0" dirty="0" err="1">
                <a:solidFill>
                  <a:srgbClr val="202122"/>
                </a:solidFill>
                <a:effectLst/>
                <a:latin typeface="Arial" panose="020B0604020202020204" pitchFamily="34" charset="0"/>
              </a:rPr>
              <a:t>Karll</a:t>
            </a:r>
            <a:r>
              <a:rPr lang="de-DE" b="0" i="0" dirty="0">
                <a:solidFill>
                  <a:srgbClr val="202122"/>
                </a:solidFill>
                <a:effectLst/>
                <a:latin typeface="Arial" panose="020B0604020202020204" pitchFamily="34" charset="0"/>
              </a:rPr>
              <a:t> zurückzuführen.</a:t>
            </a:r>
          </a:p>
          <a:p>
            <a:pPr algn="l"/>
            <a:r>
              <a:rPr lang="de-DE" b="0" i="0" dirty="0">
                <a:solidFill>
                  <a:srgbClr val="202122"/>
                </a:solidFill>
                <a:effectLst/>
                <a:latin typeface="Arial" panose="020B0604020202020204" pitchFamily="34" charset="0"/>
              </a:rPr>
              <a:t>1909 wurde Agnes </a:t>
            </a:r>
            <a:r>
              <a:rPr lang="de-DE" b="0" i="0" dirty="0" err="1">
                <a:solidFill>
                  <a:srgbClr val="202122"/>
                </a:solidFill>
                <a:effectLst/>
                <a:latin typeface="Arial" panose="020B0604020202020204" pitchFamily="34" charset="0"/>
              </a:rPr>
              <a:t>Karll</a:t>
            </a:r>
            <a:r>
              <a:rPr lang="de-DE" b="0" i="0" dirty="0">
                <a:solidFill>
                  <a:srgbClr val="202122"/>
                </a:solidFill>
                <a:effectLst/>
                <a:latin typeface="Arial" panose="020B0604020202020204" pitchFamily="34" charset="0"/>
              </a:rPr>
              <a:t> in London Präsidentin des </a:t>
            </a:r>
            <a:r>
              <a:rPr lang="de-DE" b="0" i="1" dirty="0">
                <a:solidFill>
                  <a:srgbClr val="202122"/>
                </a:solidFill>
                <a:effectLst/>
                <a:latin typeface="Arial" panose="020B0604020202020204" pitchFamily="34" charset="0"/>
              </a:rPr>
              <a:t>Weltbundes der Krankenpflegerinnen</a:t>
            </a:r>
            <a:r>
              <a:rPr lang="de-DE" b="0" i="0" dirty="0">
                <a:solidFill>
                  <a:srgbClr val="202122"/>
                </a:solidFill>
                <a:effectLst/>
                <a:latin typeface="Arial" panose="020B0604020202020204" pitchFamily="34" charset="0"/>
              </a:rPr>
              <a:t>, daneben war sie Ehrenmitglied der </a:t>
            </a:r>
            <a:r>
              <a:rPr lang="de-DE" b="0" i="1" dirty="0">
                <a:solidFill>
                  <a:srgbClr val="202122"/>
                </a:solidFill>
                <a:effectLst/>
                <a:latin typeface="Arial" panose="020B0604020202020204" pitchFamily="34" charset="0"/>
              </a:rPr>
              <a:t>Oberinnen-Vereinigung</a:t>
            </a:r>
            <a:r>
              <a:rPr lang="de-DE" b="0" i="0" dirty="0">
                <a:solidFill>
                  <a:srgbClr val="202122"/>
                </a:solidFill>
                <a:effectLst/>
                <a:latin typeface="Arial" panose="020B0604020202020204" pitchFamily="34" charset="0"/>
              </a:rPr>
              <a:t> in Großbritannien und Irland. An der </a:t>
            </a:r>
            <a:r>
              <a:rPr lang="de-DE" b="0" i="0" u="none" strike="noStrike" dirty="0">
                <a:solidFill>
                  <a:srgbClr val="0645AD"/>
                </a:solidFill>
                <a:effectLst/>
                <a:latin typeface="Arial" panose="020B0604020202020204" pitchFamily="34" charset="0"/>
                <a:hlinkClick r:id="rId22" tooltip="Hochschule für Frauen zu Leipzig"/>
              </a:rPr>
              <a:t>Leipziger Frauenhochschule</a:t>
            </a:r>
            <a:r>
              <a:rPr lang="de-DE" b="0" i="0" dirty="0">
                <a:solidFill>
                  <a:srgbClr val="202122"/>
                </a:solidFill>
                <a:effectLst/>
                <a:latin typeface="Arial" panose="020B0604020202020204" pitchFamily="34" charset="0"/>
              </a:rPr>
              <a:t> war sie 1913 als eine der ersten Frauen als </a:t>
            </a:r>
            <a:r>
              <a:rPr lang="de-DE" b="0" i="0" u="none" strike="noStrike" dirty="0">
                <a:solidFill>
                  <a:srgbClr val="0645AD"/>
                </a:solidFill>
                <a:effectLst/>
                <a:latin typeface="Arial" panose="020B0604020202020204" pitchFamily="34" charset="0"/>
                <a:hlinkClick r:id="rId23" tooltip="Dozent"/>
              </a:rPr>
              <a:t>Dozentin</a:t>
            </a:r>
            <a:r>
              <a:rPr lang="de-DE" b="0" i="0" dirty="0">
                <a:solidFill>
                  <a:srgbClr val="202122"/>
                </a:solidFill>
                <a:effectLst/>
                <a:latin typeface="Arial" panose="020B0604020202020204" pitchFamily="34" charset="0"/>
              </a:rPr>
              <a:t> tätig. Im Ersten Weltkrieg umging sie den Geist der Zeit durch Auslandsreisen u. a. in die USA. So wurde sie nicht an der Front eingesetzt.</a:t>
            </a:r>
            <a:r>
              <a:rPr lang="de-DE" b="0" i="0" u="none" strike="noStrike" baseline="30000" dirty="0">
                <a:solidFill>
                  <a:srgbClr val="0645AD"/>
                </a:solidFill>
                <a:effectLst/>
                <a:latin typeface="Arial" panose="020B0604020202020204" pitchFamily="34" charset="0"/>
                <a:hlinkClick r:id="rId24"/>
              </a:rPr>
              <a:t>[6]</a:t>
            </a:r>
            <a:r>
              <a:rPr lang="de-DE" b="0" i="0" dirty="0">
                <a:solidFill>
                  <a:srgbClr val="202122"/>
                </a:solidFill>
                <a:effectLst/>
                <a:latin typeface="Arial" panose="020B0604020202020204" pitchFamily="34" charset="0"/>
              </a:rPr>
              <a:t> 1926 leitete sie einen nationalen Kongress zur Krankenpflege in Düsseldorf.</a:t>
            </a:r>
          </a:p>
          <a:p>
            <a:pPr algn="l"/>
            <a:r>
              <a:rPr lang="de-DE" b="0" i="0" dirty="0">
                <a:solidFill>
                  <a:srgbClr val="202122"/>
                </a:solidFill>
                <a:effectLst/>
                <a:latin typeface="Arial" panose="020B0604020202020204" pitchFamily="34" charset="0"/>
              </a:rPr>
              <a:t>Agnes </a:t>
            </a:r>
            <a:r>
              <a:rPr lang="de-DE" b="0" i="0" dirty="0" err="1">
                <a:solidFill>
                  <a:srgbClr val="202122"/>
                </a:solidFill>
                <a:effectLst/>
                <a:latin typeface="Arial" panose="020B0604020202020204" pitchFamily="34" charset="0"/>
              </a:rPr>
              <a:t>Karlls</a:t>
            </a:r>
            <a:r>
              <a:rPr lang="de-DE" b="0" i="0" dirty="0">
                <a:solidFill>
                  <a:srgbClr val="202122"/>
                </a:solidFill>
                <a:effectLst/>
                <a:latin typeface="Arial" panose="020B0604020202020204" pitchFamily="34" charset="0"/>
              </a:rPr>
              <a:t> Weggefährtin in späteren Lebensjahren war die Schweizerin Emmy Oser. Durch sie lernte sie den evangelischen Theologen und religiösen Sozialisten </a:t>
            </a:r>
            <a:r>
              <a:rPr lang="de-DE" b="0" i="0" u="none" strike="noStrike" dirty="0">
                <a:solidFill>
                  <a:srgbClr val="0645AD"/>
                </a:solidFill>
                <a:effectLst/>
                <a:latin typeface="Arial" panose="020B0604020202020204" pitchFamily="34" charset="0"/>
                <a:hlinkClick r:id="rId25" tooltip="Leonhard Ragaz"/>
              </a:rPr>
              <a:t>Leonhard Ragaz</a:t>
            </a:r>
            <a:r>
              <a:rPr lang="de-DE" b="0" i="0" dirty="0">
                <a:solidFill>
                  <a:srgbClr val="202122"/>
                </a:solidFill>
                <a:effectLst/>
                <a:latin typeface="Arial" panose="020B0604020202020204" pitchFamily="34" charset="0"/>
              </a:rPr>
              <a:t> in Zürich kennen, der sich für die Anliegen einer freiberuflichen Krankenpflege aufgeschlossen zeigte und einer der Ideengeber Agnes </a:t>
            </a:r>
            <a:r>
              <a:rPr lang="de-DE" b="0" i="0" dirty="0" err="1">
                <a:solidFill>
                  <a:srgbClr val="202122"/>
                </a:solidFill>
                <a:effectLst/>
                <a:latin typeface="Arial" panose="020B0604020202020204" pitchFamily="34" charset="0"/>
              </a:rPr>
              <a:t>Karlls</a:t>
            </a:r>
            <a:r>
              <a:rPr lang="de-DE" b="0" i="0" dirty="0">
                <a:solidFill>
                  <a:srgbClr val="202122"/>
                </a:solidFill>
                <a:effectLst/>
                <a:latin typeface="Arial" panose="020B0604020202020204" pitchFamily="34" charset="0"/>
              </a:rPr>
              <a:t> wurde.</a:t>
            </a:r>
          </a:p>
          <a:p>
            <a:pPr algn="l"/>
            <a:r>
              <a:rPr lang="de-DE" b="0" i="0" dirty="0">
                <a:solidFill>
                  <a:srgbClr val="202122"/>
                </a:solidFill>
                <a:effectLst/>
                <a:latin typeface="Arial" panose="020B0604020202020204" pitchFamily="34" charset="0"/>
              </a:rPr>
              <a:t>Agnes </a:t>
            </a:r>
            <a:r>
              <a:rPr lang="de-DE" b="0" i="0" dirty="0" err="1">
                <a:solidFill>
                  <a:srgbClr val="202122"/>
                </a:solidFill>
                <a:effectLst/>
                <a:latin typeface="Arial" panose="020B0604020202020204" pitchFamily="34" charset="0"/>
              </a:rPr>
              <a:t>Karll</a:t>
            </a:r>
            <a:r>
              <a:rPr lang="de-DE" b="0" i="0" dirty="0">
                <a:solidFill>
                  <a:srgbClr val="202122"/>
                </a:solidFill>
                <a:effectLst/>
                <a:latin typeface="Arial" panose="020B0604020202020204" pitchFamily="34" charset="0"/>
              </a:rPr>
              <a:t> starb 1927, sie wurde im Familiengrab auf dem Friedhof in </a:t>
            </a:r>
            <a:r>
              <a:rPr lang="de-DE" b="0" i="0" u="none" strike="noStrike" dirty="0">
                <a:solidFill>
                  <a:srgbClr val="0645AD"/>
                </a:solidFill>
                <a:effectLst/>
                <a:latin typeface="Arial" panose="020B0604020202020204" pitchFamily="34" charset="0"/>
                <a:hlinkClick r:id="rId26" tooltip="Gadebusch"/>
              </a:rPr>
              <a:t>Gadebusch</a:t>
            </a:r>
            <a:r>
              <a:rPr lang="de-DE" b="0" i="0" dirty="0">
                <a:solidFill>
                  <a:srgbClr val="202122"/>
                </a:solidFill>
                <a:effectLst/>
                <a:latin typeface="Arial" panose="020B0604020202020204" pitchFamily="34" charset="0"/>
              </a:rPr>
              <a:t> beigesetzt.</a:t>
            </a:r>
          </a:p>
          <a:p>
            <a:endParaRPr lang="de-DE" dirty="0"/>
          </a:p>
        </p:txBody>
      </p:sp>
      <p:sp>
        <p:nvSpPr>
          <p:cNvPr id="4" name="Foliennummernplatzhalter 3"/>
          <p:cNvSpPr>
            <a:spLocks noGrp="1"/>
          </p:cNvSpPr>
          <p:nvPr>
            <p:ph type="sldNum" sz="quarter" idx="5"/>
          </p:nvPr>
        </p:nvSpPr>
        <p:spPr/>
        <p:txBody>
          <a:bodyPr/>
          <a:lstStyle/>
          <a:p>
            <a:fld id="{02095FC9-9BEF-4A64-BA95-16EC89FDF1D7}" type="slidenum">
              <a:rPr lang="de-DE" smtClean="0"/>
              <a:pPr/>
              <a:t>3</a:t>
            </a:fld>
            <a:endParaRPr lang="de-DE"/>
          </a:p>
        </p:txBody>
      </p:sp>
    </p:spTree>
    <p:extLst>
      <p:ext uri="{BB962C8B-B14F-4D97-AF65-F5344CB8AC3E}">
        <p14:creationId xmlns:p14="http://schemas.microsoft.com/office/powerpoint/2010/main" val="3341405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02095FC9-9BEF-4A64-BA95-16EC89FDF1D7}" type="slidenum">
              <a:rPr lang="de-DE" smtClean="0"/>
              <a:pPr/>
              <a:t>4</a:t>
            </a:fld>
            <a:endParaRPr lang="de-DE"/>
          </a:p>
        </p:txBody>
      </p:sp>
    </p:spTree>
    <p:extLst>
      <p:ext uri="{BB962C8B-B14F-4D97-AF65-F5344CB8AC3E}">
        <p14:creationId xmlns:p14="http://schemas.microsoft.com/office/powerpoint/2010/main" val="4137105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02095FC9-9BEF-4A64-BA95-16EC89FDF1D7}" type="slidenum">
              <a:rPr lang="de-DE" smtClean="0"/>
              <a:pPr/>
              <a:t>5</a:t>
            </a:fld>
            <a:endParaRPr lang="de-DE"/>
          </a:p>
        </p:txBody>
      </p:sp>
    </p:spTree>
    <p:extLst>
      <p:ext uri="{BB962C8B-B14F-4D97-AF65-F5344CB8AC3E}">
        <p14:creationId xmlns:p14="http://schemas.microsoft.com/office/powerpoint/2010/main" val="3853200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02095FC9-9BEF-4A64-BA95-16EC89FDF1D7}" type="slidenum">
              <a:rPr lang="de-DE" smtClean="0"/>
              <a:pPr/>
              <a:t>6</a:t>
            </a:fld>
            <a:endParaRPr lang="de-DE"/>
          </a:p>
        </p:txBody>
      </p:sp>
    </p:spTree>
    <p:extLst>
      <p:ext uri="{BB962C8B-B14F-4D97-AF65-F5344CB8AC3E}">
        <p14:creationId xmlns:p14="http://schemas.microsoft.com/office/powerpoint/2010/main" val="2754331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02095FC9-9BEF-4A64-BA95-16EC89FDF1D7}" type="slidenum">
              <a:rPr lang="de-DE" smtClean="0"/>
              <a:pPr/>
              <a:t>7</a:t>
            </a:fld>
            <a:endParaRPr lang="de-DE"/>
          </a:p>
        </p:txBody>
      </p:sp>
    </p:spTree>
    <p:extLst>
      <p:ext uri="{BB962C8B-B14F-4D97-AF65-F5344CB8AC3E}">
        <p14:creationId xmlns:p14="http://schemas.microsoft.com/office/powerpoint/2010/main" val="1656202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02095FC9-9BEF-4A64-BA95-16EC89FDF1D7}" type="slidenum">
              <a:rPr lang="de-DE" smtClean="0"/>
              <a:pPr/>
              <a:t>8</a:t>
            </a:fld>
            <a:endParaRPr lang="de-DE"/>
          </a:p>
        </p:txBody>
      </p:sp>
    </p:spTree>
    <p:extLst>
      <p:ext uri="{BB962C8B-B14F-4D97-AF65-F5344CB8AC3E}">
        <p14:creationId xmlns:p14="http://schemas.microsoft.com/office/powerpoint/2010/main" val="303940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02095FC9-9BEF-4A64-BA95-16EC89FDF1D7}" type="slidenum">
              <a:rPr lang="de-DE" smtClean="0"/>
              <a:pPr/>
              <a:t>9</a:t>
            </a:fld>
            <a:endParaRPr lang="de-DE"/>
          </a:p>
        </p:txBody>
      </p:sp>
    </p:spTree>
    <p:extLst>
      <p:ext uri="{BB962C8B-B14F-4D97-AF65-F5344CB8AC3E}">
        <p14:creationId xmlns:p14="http://schemas.microsoft.com/office/powerpoint/2010/main" val="13750674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A7982A99-FA64-4FFC-BF40-C42CD5D07949}"/>
              </a:ext>
            </a:extLst>
          </p:cNvPr>
          <p:cNvSpPr>
            <a:spLocks noGrp="1"/>
          </p:cNvSpPr>
          <p:nvPr>
            <p:ph type="ftr" sz="quarter" idx="3"/>
          </p:nvPr>
        </p:nvSpPr>
        <p:spPr>
          <a:xfrm>
            <a:off x="730125" y="6296529"/>
            <a:ext cx="4969920" cy="365125"/>
          </a:xfrm>
          <a:prstGeom prst="rect">
            <a:avLst/>
          </a:prstGeom>
        </p:spPr>
        <p:txBody>
          <a:bodyPr lIns="0" tIns="0" rIns="0" bIns="0"/>
          <a:lstStyle>
            <a:lvl1pPr algn="l">
              <a:defRPr sz="1000">
                <a:solidFill>
                  <a:schemeClr val="bg1">
                    <a:lumMod val="50000"/>
                  </a:schemeClr>
                </a:solidFill>
                <a:latin typeface="Arial" panose="020B0604020202020204" pitchFamily="34" charset="0"/>
                <a:cs typeface="Arial" panose="020B0604020202020204" pitchFamily="34" charset="0"/>
              </a:defRPr>
            </a:lvl1pPr>
          </a:lstStyle>
          <a:p>
            <a:r>
              <a:rPr lang="de-DE" dirty="0" err="1"/>
              <a:t>www.deutscher-pflegerat.de</a:t>
            </a:r>
            <a:endParaRPr lang="de-DE" dirty="0"/>
          </a:p>
        </p:txBody>
      </p:sp>
      <p:sp>
        <p:nvSpPr>
          <p:cNvPr id="5" name="Slide Number Placeholder 5">
            <a:extLst>
              <a:ext uri="{FF2B5EF4-FFF2-40B4-BE49-F238E27FC236}">
                <a16:creationId xmlns:a16="http://schemas.microsoft.com/office/drawing/2014/main" id="{8B0B3492-0B56-45BB-A6D3-69F692EC022C}"/>
              </a:ext>
            </a:extLst>
          </p:cNvPr>
          <p:cNvSpPr txBox="1">
            <a:spLocks/>
          </p:cNvSpPr>
          <p:nvPr userDrawn="1"/>
        </p:nvSpPr>
        <p:spPr>
          <a:xfrm>
            <a:off x="6363944" y="6296529"/>
            <a:ext cx="2057400" cy="365125"/>
          </a:xfrm>
          <a:prstGeom prst="rect">
            <a:avLst/>
          </a:prstGeom>
        </p:spPr>
        <p:txBody>
          <a:bodyPr lIns="0" tIns="0" rIns="0" bIns="0"/>
          <a:lstStyle>
            <a:lvl1pPr algn="r">
              <a:defRPr sz="1000">
                <a:solidFill>
                  <a:schemeClr val="bg1">
                    <a:lumMod val="50000"/>
                  </a:schemeClr>
                </a:solidFill>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885D53C-2C2D-4C70-A4E7-ACD8C5372566}" type="slidenum">
              <a:rPr kumimoji="0" lang="de-DE" sz="1000" b="0" i="0" u="none" strike="noStrike" kern="1200" cap="none" spc="0" normalizeH="0" baseline="0" noProof="0" smtClean="0">
                <a:ln>
                  <a:noFill/>
                </a:ln>
                <a:solidFill>
                  <a:schemeClr val="bg1">
                    <a:lumMod val="50000"/>
                  </a:scheme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de-DE" sz="10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Arial" panose="020B0604020202020204" pitchFamily="34" charset="0"/>
            </a:endParaRPr>
          </a:p>
        </p:txBody>
      </p:sp>
      <p:pic>
        <p:nvPicPr>
          <p:cNvPr id="6" name="Bild 5" descr="DPR_Logo_4c.tif"/>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06387" y="230400"/>
            <a:ext cx="2833200" cy="125830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pic>
        <p:nvPicPr>
          <p:cNvPr id="7" name="Bild 6" descr="Fotolia_9589301_XXL_anschnitt.tif"/>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2353724" y="0"/>
            <a:ext cx="6790276" cy="6858000"/>
          </a:xfrm>
          <a:prstGeom prst="rect">
            <a:avLst/>
          </a:prstGeom>
        </p:spPr>
      </p:pic>
      <p:sp>
        <p:nvSpPr>
          <p:cNvPr id="4" name="Textfeld 11"/>
          <p:cNvSpPr txBox="1">
            <a:spLocks noChangeArrowheads="1"/>
          </p:cNvSpPr>
          <p:nvPr userDrawn="1"/>
        </p:nvSpPr>
        <p:spPr bwMode="auto">
          <a:xfrm>
            <a:off x="696913" y="4624435"/>
            <a:ext cx="3189287" cy="1319165"/>
          </a:xfrm>
          <a:prstGeom prst="rect">
            <a:avLst/>
          </a:prstGeom>
          <a:noFill/>
          <a:ln w="9525">
            <a:noFill/>
            <a:miter lim="800000"/>
            <a:headEnd/>
            <a:tailEnd/>
          </a:ln>
        </p:spPr>
        <p:txBody>
          <a:bodyPr wrap="square">
            <a:spAutoFit/>
          </a:bodyPr>
          <a:lstStyle/>
          <a:p>
            <a:pPr algn="l">
              <a:lnSpc>
                <a:spcPts val="3200"/>
              </a:lnSpc>
              <a:defRPr/>
            </a:pPr>
            <a:r>
              <a:rPr lang="de-DE" sz="2500" b="1" i="0" dirty="0">
                <a:solidFill>
                  <a:srgbClr val="26468B"/>
                </a:solidFill>
                <a:latin typeface="Arial"/>
              </a:rPr>
              <a:t>Gemeinsam </a:t>
            </a:r>
            <a:br>
              <a:rPr lang="de-DE" sz="2500" b="1" i="0" dirty="0">
                <a:solidFill>
                  <a:srgbClr val="26468B"/>
                </a:solidFill>
                <a:latin typeface="Arial"/>
              </a:rPr>
            </a:br>
            <a:r>
              <a:rPr lang="de-DE" sz="2500" b="1" i="0" dirty="0">
                <a:solidFill>
                  <a:srgbClr val="26468B"/>
                </a:solidFill>
                <a:latin typeface="Arial"/>
              </a:rPr>
              <a:t>für die</a:t>
            </a:r>
            <a:r>
              <a:rPr lang="de-DE" sz="2500" b="1" i="0" baseline="0" dirty="0">
                <a:solidFill>
                  <a:srgbClr val="26468B"/>
                </a:solidFill>
                <a:latin typeface="Arial"/>
              </a:rPr>
              <a:t> </a:t>
            </a:r>
            <a:r>
              <a:rPr lang="de-DE" sz="2500" b="1" i="0" dirty="0">
                <a:solidFill>
                  <a:srgbClr val="26468B"/>
                </a:solidFill>
                <a:latin typeface="Arial"/>
              </a:rPr>
              <a:t>Zukunft </a:t>
            </a:r>
            <a:br>
              <a:rPr lang="de-DE" sz="2500" b="1" i="0" dirty="0">
                <a:solidFill>
                  <a:srgbClr val="26468B"/>
                </a:solidFill>
                <a:latin typeface="Arial"/>
              </a:rPr>
            </a:br>
            <a:r>
              <a:rPr lang="de-DE" sz="2500" b="1" i="0" dirty="0">
                <a:solidFill>
                  <a:srgbClr val="26468B"/>
                </a:solidFill>
                <a:latin typeface="Arial"/>
              </a:rPr>
              <a:t>der Pflege.</a:t>
            </a:r>
          </a:p>
        </p:txBody>
      </p:sp>
      <p:pic>
        <p:nvPicPr>
          <p:cNvPr id="6" name="Bild 5" descr="DPR_Logo_4c.tif"/>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06387" y="230400"/>
            <a:ext cx="2833200" cy="125830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A7982A99-FA64-4FFC-BF40-C42CD5D07949}"/>
              </a:ext>
            </a:extLst>
          </p:cNvPr>
          <p:cNvSpPr>
            <a:spLocks noGrp="1"/>
          </p:cNvSpPr>
          <p:nvPr>
            <p:ph type="ftr" sz="quarter" idx="3"/>
          </p:nvPr>
        </p:nvSpPr>
        <p:spPr>
          <a:xfrm>
            <a:off x="730125" y="6296529"/>
            <a:ext cx="4969920" cy="365125"/>
          </a:xfrm>
          <a:prstGeom prst="rect">
            <a:avLst/>
          </a:prstGeom>
        </p:spPr>
        <p:txBody>
          <a:bodyPr lIns="0" tIns="0" rIns="0" bIns="0"/>
          <a:lstStyle>
            <a:lvl1pPr algn="l">
              <a:defRPr sz="1000">
                <a:solidFill>
                  <a:schemeClr val="bg1">
                    <a:lumMod val="50000"/>
                  </a:schemeClr>
                </a:solidFill>
                <a:latin typeface="Arial" panose="020B0604020202020204" pitchFamily="34" charset="0"/>
                <a:cs typeface="Arial" panose="020B0604020202020204" pitchFamily="34" charset="0"/>
              </a:defRPr>
            </a:lvl1pPr>
          </a:lstStyle>
          <a:p>
            <a:r>
              <a:rPr lang="de-DE" dirty="0" err="1"/>
              <a:t>www.deutscher-pflegerat.de</a:t>
            </a:r>
            <a:endParaRPr lang="de-DE" dirty="0"/>
          </a:p>
        </p:txBody>
      </p:sp>
      <p:sp>
        <p:nvSpPr>
          <p:cNvPr id="5" name="Slide Number Placeholder 5">
            <a:extLst>
              <a:ext uri="{FF2B5EF4-FFF2-40B4-BE49-F238E27FC236}">
                <a16:creationId xmlns:a16="http://schemas.microsoft.com/office/drawing/2014/main" id="{8B0B3492-0B56-45BB-A6D3-69F692EC022C}"/>
              </a:ext>
            </a:extLst>
          </p:cNvPr>
          <p:cNvSpPr txBox="1">
            <a:spLocks/>
          </p:cNvSpPr>
          <p:nvPr userDrawn="1"/>
        </p:nvSpPr>
        <p:spPr>
          <a:xfrm>
            <a:off x="6363944" y="6296529"/>
            <a:ext cx="2057400" cy="365125"/>
          </a:xfrm>
          <a:prstGeom prst="rect">
            <a:avLst/>
          </a:prstGeom>
        </p:spPr>
        <p:txBody>
          <a:bodyPr lIns="0" tIns="0" rIns="0" bIns="0"/>
          <a:lstStyle>
            <a:lvl1pPr algn="r">
              <a:defRPr sz="1000">
                <a:solidFill>
                  <a:schemeClr val="bg1">
                    <a:lumMod val="50000"/>
                  </a:schemeClr>
                </a:solidFill>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885D53C-2C2D-4C70-A4E7-ACD8C5372566}" type="slidenum">
              <a:rPr kumimoji="0" lang="de-DE" sz="1000" b="0" i="0" u="none" strike="noStrike" kern="1200" cap="none" spc="0" normalizeH="0" baseline="0" noProof="0" smtClean="0">
                <a:ln>
                  <a:noFill/>
                </a:ln>
                <a:solidFill>
                  <a:schemeClr val="bg1">
                    <a:lumMod val="50000"/>
                  </a:scheme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de-DE" sz="10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Arial" panose="020B0604020202020204" pitchFamily="34" charset="0"/>
            </a:endParaRPr>
          </a:p>
        </p:txBody>
      </p:sp>
      <p:sp>
        <p:nvSpPr>
          <p:cNvPr id="8" name="Content Placeholder 2">
            <a:extLst>
              <a:ext uri="{FF2B5EF4-FFF2-40B4-BE49-F238E27FC236}">
                <a16:creationId xmlns:a16="http://schemas.microsoft.com/office/drawing/2014/main" id="{6C0A88F2-0F9E-456D-B64A-EBC43048933A}"/>
              </a:ext>
            </a:extLst>
          </p:cNvPr>
          <p:cNvSpPr>
            <a:spLocks noGrp="1"/>
          </p:cNvSpPr>
          <p:nvPr>
            <p:ph idx="13"/>
          </p:nvPr>
        </p:nvSpPr>
        <p:spPr>
          <a:xfrm>
            <a:off x="750886" y="2242610"/>
            <a:ext cx="7705725" cy="3421063"/>
          </a:xfrm>
          <a:prstGeom prst="rect">
            <a:avLst/>
          </a:prstGeom>
        </p:spPr>
        <p:txBody>
          <a:bodyPr lIns="0" tIns="0" rIns="0" bIns="0">
            <a:noAutofit/>
          </a:bodyPr>
          <a:lstStyle>
            <a:lvl1pPr marL="0" indent="0">
              <a:lnSpc>
                <a:spcPct val="100000"/>
              </a:lnSpc>
              <a:spcBef>
                <a:spcPts val="0"/>
              </a:spcBef>
              <a:spcAft>
                <a:spcPts val="1200"/>
              </a:spcAft>
              <a:buFontTx/>
              <a:buNone/>
              <a:defRPr sz="1500">
                <a:solidFill>
                  <a:srgbClr val="4C4C4C"/>
                </a:solidFill>
                <a:latin typeface="Arial" panose="020B0604020202020204" pitchFamily="34" charset="0"/>
                <a:cs typeface="Arial" panose="020B0604020202020204" pitchFamily="34" charset="0"/>
              </a:defRPr>
            </a:lvl1pPr>
            <a:lvl2pPr marL="457200" indent="0">
              <a:buFontTx/>
              <a:buNone/>
              <a:defRPr sz="1500">
                <a:solidFill>
                  <a:schemeClr val="bg1">
                    <a:lumMod val="50000"/>
                  </a:schemeClr>
                </a:solidFill>
                <a:latin typeface="Arial" panose="020B0604020202020204" pitchFamily="34" charset="0"/>
                <a:cs typeface="Arial" panose="020B0604020202020204" pitchFamily="34" charset="0"/>
              </a:defRPr>
            </a:lvl2pPr>
            <a:lvl3pPr marL="914400" indent="0">
              <a:buFontTx/>
              <a:buNone/>
              <a:defRPr sz="1500">
                <a:solidFill>
                  <a:schemeClr val="bg1">
                    <a:lumMod val="50000"/>
                  </a:schemeClr>
                </a:solidFill>
                <a:latin typeface="Arial" panose="020B0604020202020204" pitchFamily="34" charset="0"/>
                <a:cs typeface="Arial" panose="020B0604020202020204" pitchFamily="34" charset="0"/>
              </a:defRPr>
            </a:lvl3pPr>
            <a:lvl4pPr marL="1371600" indent="0">
              <a:buFontTx/>
              <a:buNone/>
              <a:defRPr sz="1500">
                <a:solidFill>
                  <a:schemeClr val="bg1">
                    <a:lumMod val="50000"/>
                  </a:schemeClr>
                </a:solidFill>
                <a:latin typeface="Arial" panose="020B0604020202020204" pitchFamily="34" charset="0"/>
                <a:cs typeface="Arial" panose="020B0604020202020204" pitchFamily="34" charset="0"/>
              </a:defRPr>
            </a:lvl4pPr>
            <a:lvl5pPr marL="1828800" indent="0">
              <a:buFontTx/>
              <a:buNone/>
              <a:defRPr sz="1500">
                <a:solidFill>
                  <a:schemeClr val="bg1">
                    <a:lumMod val="50000"/>
                  </a:schemeClr>
                </a:solidFill>
                <a:latin typeface="Arial" panose="020B0604020202020204" pitchFamily="34" charset="0"/>
                <a:cs typeface="Arial" panose="020B0604020202020204" pitchFamily="34" charset="0"/>
              </a:defRPr>
            </a:lvl5pPr>
          </a:lstStyle>
          <a:p>
            <a:pPr lvl="0"/>
            <a:r>
              <a:rPr lang="de-DE" dirty="0"/>
              <a:t>Mastertextformat bearbeiten</a:t>
            </a:r>
            <a:endParaRPr lang="en-US" dirty="0"/>
          </a:p>
        </p:txBody>
      </p:sp>
      <p:sp>
        <p:nvSpPr>
          <p:cNvPr id="10" name="Titel 7"/>
          <p:cNvSpPr>
            <a:spLocks noGrp="1"/>
          </p:cNvSpPr>
          <p:nvPr>
            <p:ph type="title"/>
          </p:nvPr>
        </p:nvSpPr>
        <p:spPr>
          <a:xfrm>
            <a:off x="655200" y="1476000"/>
            <a:ext cx="7726800" cy="581400"/>
          </a:xfrm>
          <a:prstGeom prst="rect">
            <a:avLst/>
          </a:prstGeom>
        </p:spPr>
        <p:txBody>
          <a:bodyPr vert="horz"/>
          <a:lstStyle>
            <a:lvl1pPr>
              <a:lnSpc>
                <a:spcPts val="3200"/>
              </a:lnSpc>
              <a:defRPr sz="2500" b="1" i="0">
                <a:latin typeface="Arial"/>
              </a:defRPr>
            </a:lvl1pPr>
          </a:lstStyle>
          <a:p>
            <a:r>
              <a:rPr lang="de-DE" dirty="0"/>
              <a:t>Mastertitelformat bearbeiten</a:t>
            </a:r>
          </a:p>
        </p:txBody>
      </p:sp>
      <p:pic>
        <p:nvPicPr>
          <p:cNvPr id="7" name="Bild 6" descr="DPR_Logo_4c.tif"/>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06387" y="230400"/>
            <a:ext cx="2833200" cy="125830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A7982A99-FA64-4FFC-BF40-C42CD5D07949}"/>
              </a:ext>
            </a:extLst>
          </p:cNvPr>
          <p:cNvSpPr>
            <a:spLocks noGrp="1"/>
          </p:cNvSpPr>
          <p:nvPr>
            <p:ph type="ftr" sz="quarter" idx="3"/>
          </p:nvPr>
        </p:nvSpPr>
        <p:spPr>
          <a:xfrm>
            <a:off x="730125" y="6296529"/>
            <a:ext cx="4969920" cy="365125"/>
          </a:xfrm>
          <a:prstGeom prst="rect">
            <a:avLst/>
          </a:prstGeom>
        </p:spPr>
        <p:txBody>
          <a:bodyPr lIns="0" tIns="0" rIns="0" bIns="0"/>
          <a:lstStyle>
            <a:lvl1pPr algn="l">
              <a:defRPr sz="1000">
                <a:solidFill>
                  <a:schemeClr val="bg1">
                    <a:lumMod val="50000"/>
                  </a:schemeClr>
                </a:solidFill>
                <a:latin typeface="Arial" panose="020B0604020202020204" pitchFamily="34" charset="0"/>
                <a:cs typeface="Arial" panose="020B0604020202020204" pitchFamily="34" charset="0"/>
              </a:defRPr>
            </a:lvl1pPr>
          </a:lstStyle>
          <a:p>
            <a:r>
              <a:rPr lang="de-DE" dirty="0" err="1"/>
              <a:t>www.deutscher-pflegerat.de</a:t>
            </a:r>
            <a:endParaRPr lang="de-DE" dirty="0"/>
          </a:p>
        </p:txBody>
      </p:sp>
      <p:sp>
        <p:nvSpPr>
          <p:cNvPr id="5" name="Slide Number Placeholder 5">
            <a:extLst>
              <a:ext uri="{FF2B5EF4-FFF2-40B4-BE49-F238E27FC236}">
                <a16:creationId xmlns:a16="http://schemas.microsoft.com/office/drawing/2014/main" id="{8B0B3492-0B56-45BB-A6D3-69F692EC022C}"/>
              </a:ext>
            </a:extLst>
          </p:cNvPr>
          <p:cNvSpPr txBox="1">
            <a:spLocks/>
          </p:cNvSpPr>
          <p:nvPr userDrawn="1"/>
        </p:nvSpPr>
        <p:spPr>
          <a:xfrm>
            <a:off x="6363944" y="6296529"/>
            <a:ext cx="2057400" cy="365125"/>
          </a:xfrm>
          <a:prstGeom prst="rect">
            <a:avLst/>
          </a:prstGeom>
        </p:spPr>
        <p:txBody>
          <a:bodyPr lIns="0" tIns="0" rIns="0" bIns="0"/>
          <a:lstStyle>
            <a:lvl1pPr algn="r">
              <a:defRPr sz="1000">
                <a:solidFill>
                  <a:schemeClr val="bg1">
                    <a:lumMod val="50000"/>
                  </a:schemeClr>
                </a:solidFill>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885D53C-2C2D-4C70-A4E7-ACD8C5372566}" type="slidenum">
              <a:rPr kumimoji="0" lang="de-DE" sz="1000" b="0" i="0" u="none" strike="noStrike" kern="1200" cap="none" spc="0" normalizeH="0" baseline="0" noProof="0" smtClean="0">
                <a:ln>
                  <a:noFill/>
                </a:ln>
                <a:solidFill>
                  <a:schemeClr val="bg1">
                    <a:lumMod val="50000"/>
                  </a:scheme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de-DE" sz="10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Arial" panose="020B0604020202020204" pitchFamily="34" charset="0"/>
            </a:endParaRPr>
          </a:p>
        </p:txBody>
      </p:sp>
      <p:sp>
        <p:nvSpPr>
          <p:cNvPr id="6" name="Rectangle 3"/>
          <p:cNvSpPr>
            <a:spLocks noGrp="1" noChangeArrowheads="1"/>
          </p:cNvSpPr>
          <p:nvPr>
            <p:ph sz="quarter" idx="4294967295"/>
          </p:nvPr>
        </p:nvSpPr>
        <p:spPr>
          <a:xfrm>
            <a:off x="762000" y="2201330"/>
            <a:ext cx="5181600" cy="3577167"/>
          </a:xfrm>
          <a:prstGeom prst="rect">
            <a:avLst/>
          </a:prstGeom>
        </p:spPr>
        <p:txBody>
          <a:bodyPr lIns="0" tIns="0" rIns="0" bIns="0"/>
          <a:lstStyle>
            <a:lvl1pPr marL="360000" indent="-360000" eaLnBrk="1" hangingPunct="1">
              <a:lnSpc>
                <a:spcPts val="1900"/>
              </a:lnSpc>
              <a:spcBef>
                <a:spcPts val="0"/>
              </a:spcBef>
              <a:spcAft>
                <a:spcPts val="3000"/>
              </a:spcAft>
              <a:buFont typeface="Arial"/>
              <a:buChar char="•"/>
              <a:defRPr/>
            </a:lvl1pPr>
            <a:lvl2pPr eaLnBrk="1" hangingPunct="1">
              <a:defRPr/>
            </a:lvl2pPr>
          </a:lstStyle>
          <a:p>
            <a:pPr lvl="0"/>
            <a:r>
              <a:rPr lang="de-DE" dirty="0"/>
              <a:t>Mastertextformat bearbeiten</a:t>
            </a:r>
            <a:endParaRPr lang="en-US" dirty="0"/>
          </a:p>
        </p:txBody>
      </p:sp>
      <p:sp>
        <p:nvSpPr>
          <p:cNvPr id="7" name="Titel 7"/>
          <p:cNvSpPr>
            <a:spLocks noGrp="1"/>
          </p:cNvSpPr>
          <p:nvPr>
            <p:ph type="title"/>
          </p:nvPr>
        </p:nvSpPr>
        <p:spPr>
          <a:xfrm>
            <a:off x="655200" y="1476000"/>
            <a:ext cx="7726800" cy="581400"/>
          </a:xfrm>
          <a:prstGeom prst="rect">
            <a:avLst/>
          </a:prstGeom>
        </p:spPr>
        <p:txBody>
          <a:bodyPr vert="horz"/>
          <a:lstStyle>
            <a:lvl1pPr>
              <a:lnSpc>
                <a:spcPts val="3200"/>
              </a:lnSpc>
              <a:defRPr sz="2500" b="1" i="0">
                <a:latin typeface="Arial"/>
              </a:defRPr>
            </a:lvl1pPr>
          </a:lstStyle>
          <a:p>
            <a:r>
              <a:rPr lang="de-DE" dirty="0"/>
              <a:t>Mastertitelformat bearbeiten</a:t>
            </a:r>
          </a:p>
        </p:txBody>
      </p:sp>
      <p:sp>
        <p:nvSpPr>
          <p:cNvPr id="11" name="Textplatzhalter 9"/>
          <p:cNvSpPr>
            <a:spLocks noGrp="1"/>
          </p:cNvSpPr>
          <p:nvPr>
            <p:ph type="body" sz="quarter" idx="10"/>
          </p:nvPr>
        </p:nvSpPr>
        <p:spPr>
          <a:xfrm>
            <a:off x="6244165" y="2138363"/>
            <a:ext cx="2465917" cy="3555470"/>
          </a:xfrm>
          <a:prstGeom prst="rect">
            <a:avLst/>
          </a:prstGeom>
          <a:solidFill>
            <a:srgbClr val="244581"/>
          </a:solidFill>
        </p:spPr>
        <p:txBody>
          <a:bodyPr vert="horz" tIns="234000" rIns="216000" bIns="234000" anchor="t" anchorCtr="0">
            <a:noAutofit/>
          </a:bodyPr>
          <a:lstStyle>
            <a:lvl1pPr marL="180000" indent="0">
              <a:spcBef>
                <a:spcPts val="0"/>
              </a:spcBef>
              <a:buFontTx/>
              <a:buNone/>
              <a:defRPr sz="1200" b="1" i="0">
                <a:solidFill>
                  <a:schemeClr val="bg1"/>
                </a:solidFill>
              </a:defRPr>
            </a:lvl1pPr>
            <a:lvl2pPr marL="180000" indent="0">
              <a:spcBef>
                <a:spcPts val="0"/>
              </a:spcBef>
              <a:buFontTx/>
              <a:buNone/>
              <a:defRPr sz="1200" b="1" i="0">
                <a:solidFill>
                  <a:schemeClr val="bg1"/>
                </a:solidFill>
              </a:defRPr>
            </a:lvl2pPr>
            <a:lvl3pPr marL="180000" indent="0">
              <a:spcBef>
                <a:spcPts val="0"/>
              </a:spcBef>
              <a:buFontTx/>
              <a:buNone/>
              <a:defRPr sz="1200" b="1" i="0">
                <a:solidFill>
                  <a:schemeClr val="bg1"/>
                </a:solidFill>
              </a:defRPr>
            </a:lvl3pPr>
            <a:lvl4pPr marL="180000" indent="0">
              <a:spcBef>
                <a:spcPts val="0"/>
              </a:spcBef>
              <a:buFontTx/>
              <a:buNone/>
              <a:defRPr sz="1200" b="1" i="0">
                <a:solidFill>
                  <a:schemeClr val="bg1"/>
                </a:solidFill>
              </a:defRPr>
            </a:lvl4pPr>
            <a:lvl5pPr marL="180000" indent="0">
              <a:spcBef>
                <a:spcPts val="0"/>
              </a:spcBef>
              <a:buFontTx/>
              <a:buNone/>
              <a:defRPr sz="1200" b="1" i="0">
                <a:solidFill>
                  <a:schemeClr val="bg1"/>
                </a:solidFill>
              </a:defRPr>
            </a:lvl5pPr>
          </a:lstStyle>
          <a:p>
            <a:pPr lvl="0"/>
            <a:r>
              <a:rPr lang="de-DE" dirty="0"/>
              <a:t>Mastertextformat bearbeiten</a:t>
            </a:r>
          </a:p>
        </p:txBody>
      </p:sp>
      <p:pic>
        <p:nvPicPr>
          <p:cNvPr id="8" name="Bild 7" descr="DPR_Logo_4c.tif"/>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06387" y="230400"/>
            <a:ext cx="2833200" cy="125830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Benutzerdefiniertes Layout">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A7982A99-FA64-4FFC-BF40-C42CD5D07949}"/>
              </a:ext>
            </a:extLst>
          </p:cNvPr>
          <p:cNvSpPr>
            <a:spLocks noGrp="1"/>
          </p:cNvSpPr>
          <p:nvPr>
            <p:ph type="ftr" sz="quarter" idx="3"/>
          </p:nvPr>
        </p:nvSpPr>
        <p:spPr>
          <a:xfrm>
            <a:off x="730125" y="6296529"/>
            <a:ext cx="4969920" cy="365125"/>
          </a:xfrm>
          <a:prstGeom prst="rect">
            <a:avLst/>
          </a:prstGeom>
        </p:spPr>
        <p:txBody>
          <a:bodyPr lIns="0" tIns="0" rIns="0" bIns="0"/>
          <a:lstStyle>
            <a:lvl1pPr algn="l">
              <a:defRPr sz="1000">
                <a:solidFill>
                  <a:schemeClr val="bg1">
                    <a:lumMod val="50000"/>
                  </a:schemeClr>
                </a:solidFill>
                <a:latin typeface="Arial" panose="020B0604020202020204" pitchFamily="34" charset="0"/>
                <a:cs typeface="Arial" panose="020B0604020202020204" pitchFamily="34" charset="0"/>
              </a:defRPr>
            </a:lvl1pPr>
          </a:lstStyle>
          <a:p>
            <a:r>
              <a:rPr lang="de-DE" dirty="0" err="1"/>
              <a:t>www.deutscher-pflegerat.de</a:t>
            </a:r>
            <a:endParaRPr lang="de-DE" dirty="0"/>
          </a:p>
        </p:txBody>
      </p:sp>
      <p:sp>
        <p:nvSpPr>
          <p:cNvPr id="5" name="Slide Number Placeholder 5">
            <a:extLst>
              <a:ext uri="{FF2B5EF4-FFF2-40B4-BE49-F238E27FC236}">
                <a16:creationId xmlns:a16="http://schemas.microsoft.com/office/drawing/2014/main" id="{8B0B3492-0B56-45BB-A6D3-69F692EC022C}"/>
              </a:ext>
            </a:extLst>
          </p:cNvPr>
          <p:cNvSpPr txBox="1">
            <a:spLocks/>
          </p:cNvSpPr>
          <p:nvPr userDrawn="1"/>
        </p:nvSpPr>
        <p:spPr>
          <a:xfrm>
            <a:off x="6363944" y="6296529"/>
            <a:ext cx="2057400" cy="365125"/>
          </a:xfrm>
          <a:prstGeom prst="rect">
            <a:avLst/>
          </a:prstGeom>
        </p:spPr>
        <p:txBody>
          <a:bodyPr lIns="0" tIns="0" rIns="0" bIns="0"/>
          <a:lstStyle>
            <a:lvl1pPr algn="r">
              <a:defRPr sz="1000">
                <a:solidFill>
                  <a:schemeClr val="bg1">
                    <a:lumMod val="50000"/>
                  </a:schemeClr>
                </a:solidFill>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885D53C-2C2D-4C70-A4E7-ACD8C5372566}" type="slidenum">
              <a:rPr kumimoji="0" lang="de-DE" sz="1000" b="0" i="0" u="none" strike="noStrike" kern="1200" cap="none" spc="0" normalizeH="0" baseline="0" noProof="0" smtClean="0">
                <a:ln>
                  <a:noFill/>
                </a:ln>
                <a:solidFill>
                  <a:schemeClr val="bg1">
                    <a:lumMod val="50000"/>
                  </a:scheme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de-DE" sz="10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Arial" panose="020B0604020202020204" pitchFamily="34" charset="0"/>
            </a:endParaRPr>
          </a:p>
        </p:txBody>
      </p:sp>
      <p:sp>
        <p:nvSpPr>
          <p:cNvPr id="9" name="Titel 7"/>
          <p:cNvSpPr>
            <a:spLocks noGrp="1"/>
          </p:cNvSpPr>
          <p:nvPr>
            <p:ph type="title"/>
          </p:nvPr>
        </p:nvSpPr>
        <p:spPr>
          <a:xfrm>
            <a:off x="655200" y="1476000"/>
            <a:ext cx="7726800" cy="581400"/>
          </a:xfrm>
          <a:prstGeom prst="rect">
            <a:avLst/>
          </a:prstGeom>
        </p:spPr>
        <p:txBody>
          <a:bodyPr vert="horz"/>
          <a:lstStyle>
            <a:lvl1pPr>
              <a:lnSpc>
                <a:spcPts val="3200"/>
              </a:lnSpc>
              <a:defRPr sz="2500" b="1" i="0">
                <a:latin typeface="Arial"/>
              </a:defRPr>
            </a:lvl1pPr>
          </a:lstStyle>
          <a:p>
            <a:r>
              <a:rPr lang="de-DE" dirty="0"/>
              <a:t>Mastertitelformat bearbeiten</a:t>
            </a:r>
          </a:p>
        </p:txBody>
      </p:sp>
      <p:sp>
        <p:nvSpPr>
          <p:cNvPr id="11" name="Textplatzhalter 10"/>
          <p:cNvSpPr>
            <a:spLocks noGrp="1"/>
          </p:cNvSpPr>
          <p:nvPr>
            <p:ph type="body" sz="quarter" idx="10"/>
          </p:nvPr>
        </p:nvSpPr>
        <p:spPr>
          <a:xfrm>
            <a:off x="762000" y="2180437"/>
            <a:ext cx="2296583" cy="3598070"/>
          </a:xfrm>
          <a:prstGeom prst="rect">
            <a:avLst/>
          </a:prstGeom>
        </p:spPr>
        <p:txBody>
          <a:bodyPr vert="horz" lIns="0" tIns="0" rIns="0" bIns="0"/>
          <a:lstStyle>
            <a:lvl1pPr marL="0" indent="0">
              <a:lnSpc>
                <a:spcPts val="1900"/>
              </a:lnSpc>
              <a:buFontTx/>
              <a:buNone/>
              <a:defRPr/>
            </a:lvl1pPr>
            <a:lvl2pPr>
              <a:buFontTx/>
              <a:buNone/>
              <a:defRPr/>
            </a:lvl2pPr>
            <a:lvl3pPr>
              <a:buFontTx/>
              <a:buNone/>
              <a:defRPr/>
            </a:lvl3pPr>
            <a:lvl4pPr>
              <a:buFontTx/>
              <a:buNone/>
              <a:defRPr/>
            </a:lvl4pPr>
            <a:lvl5pPr>
              <a:buFontTx/>
              <a:buNone/>
              <a:defRPr/>
            </a:lvl5pPr>
          </a:lstStyle>
          <a:p>
            <a:pPr lvl="0"/>
            <a:r>
              <a:rPr lang="de-DE" dirty="0"/>
              <a:t>Mastertextformat bearbeiten</a:t>
            </a:r>
          </a:p>
        </p:txBody>
      </p:sp>
      <p:sp>
        <p:nvSpPr>
          <p:cNvPr id="12" name="Textplatzhalter 10"/>
          <p:cNvSpPr>
            <a:spLocks noGrp="1"/>
          </p:cNvSpPr>
          <p:nvPr>
            <p:ph type="body" sz="quarter" idx="11"/>
          </p:nvPr>
        </p:nvSpPr>
        <p:spPr>
          <a:xfrm>
            <a:off x="3422648" y="2174087"/>
            <a:ext cx="2296583" cy="3598070"/>
          </a:xfrm>
          <a:prstGeom prst="rect">
            <a:avLst/>
          </a:prstGeom>
        </p:spPr>
        <p:txBody>
          <a:bodyPr vert="horz" lIns="0" tIns="0" rIns="0" bIns="0"/>
          <a:lstStyle>
            <a:lvl1pPr marL="0" indent="0">
              <a:lnSpc>
                <a:spcPts val="1900"/>
              </a:lnSpc>
              <a:buFontTx/>
              <a:buNone/>
              <a:defRPr/>
            </a:lvl1pPr>
            <a:lvl2pPr>
              <a:buFontTx/>
              <a:buNone/>
              <a:defRPr/>
            </a:lvl2pPr>
            <a:lvl3pPr>
              <a:buFontTx/>
              <a:buNone/>
              <a:defRPr/>
            </a:lvl3pPr>
            <a:lvl4pPr>
              <a:buFontTx/>
              <a:buNone/>
              <a:defRPr/>
            </a:lvl4pPr>
            <a:lvl5pPr>
              <a:buFontTx/>
              <a:buNone/>
              <a:defRPr/>
            </a:lvl5pPr>
          </a:lstStyle>
          <a:p>
            <a:pPr lvl="0"/>
            <a:r>
              <a:rPr lang="de-DE" dirty="0"/>
              <a:t>Mastertextformat bearbeiten</a:t>
            </a:r>
          </a:p>
        </p:txBody>
      </p:sp>
      <p:sp>
        <p:nvSpPr>
          <p:cNvPr id="13" name="Textplatzhalter 10"/>
          <p:cNvSpPr>
            <a:spLocks noGrp="1"/>
          </p:cNvSpPr>
          <p:nvPr>
            <p:ph type="body" sz="quarter" idx="12"/>
          </p:nvPr>
        </p:nvSpPr>
        <p:spPr>
          <a:xfrm>
            <a:off x="6083299" y="2167737"/>
            <a:ext cx="2296583" cy="3598070"/>
          </a:xfrm>
          <a:prstGeom prst="rect">
            <a:avLst/>
          </a:prstGeom>
        </p:spPr>
        <p:txBody>
          <a:bodyPr vert="horz" lIns="0" tIns="0" rIns="0" bIns="0"/>
          <a:lstStyle>
            <a:lvl1pPr marL="0" indent="0">
              <a:lnSpc>
                <a:spcPts val="1900"/>
              </a:lnSpc>
              <a:buFontTx/>
              <a:buNone/>
              <a:defRPr/>
            </a:lvl1pPr>
            <a:lvl2pPr>
              <a:buFontTx/>
              <a:buNone/>
              <a:defRPr/>
            </a:lvl2pPr>
            <a:lvl3pPr>
              <a:buFontTx/>
              <a:buNone/>
              <a:defRPr/>
            </a:lvl3pPr>
            <a:lvl4pPr>
              <a:buFontTx/>
              <a:buNone/>
              <a:defRPr/>
            </a:lvl4pPr>
            <a:lvl5pPr>
              <a:buFontTx/>
              <a:buNone/>
              <a:defRPr/>
            </a:lvl5pPr>
          </a:lstStyle>
          <a:p>
            <a:pPr lvl="0"/>
            <a:r>
              <a:rPr lang="de-DE" dirty="0"/>
              <a:t>Mastertextformat bearbeiten</a:t>
            </a:r>
          </a:p>
        </p:txBody>
      </p:sp>
      <p:pic>
        <p:nvPicPr>
          <p:cNvPr id="10" name="Bild 9" descr="DPR_Logo_4c.tif"/>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06387" y="230400"/>
            <a:ext cx="2833200" cy="125830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Benutzerdefiniertes Layout">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A7982A99-FA64-4FFC-BF40-C42CD5D07949}"/>
              </a:ext>
            </a:extLst>
          </p:cNvPr>
          <p:cNvSpPr>
            <a:spLocks noGrp="1"/>
          </p:cNvSpPr>
          <p:nvPr>
            <p:ph type="ftr" sz="quarter" idx="3"/>
          </p:nvPr>
        </p:nvSpPr>
        <p:spPr>
          <a:xfrm>
            <a:off x="730125" y="6296529"/>
            <a:ext cx="4969920" cy="365125"/>
          </a:xfrm>
          <a:prstGeom prst="rect">
            <a:avLst/>
          </a:prstGeom>
        </p:spPr>
        <p:txBody>
          <a:bodyPr lIns="0" tIns="0" rIns="0" bIns="0"/>
          <a:lstStyle>
            <a:lvl1pPr algn="l">
              <a:defRPr sz="1000">
                <a:solidFill>
                  <a:schemeClr val="bg1">
                    <a:lumMod val="50000"/>
                  </a:schemeClr>
                </a:solidFill>
                <a:latin typeface="Arial" panose="020B0604020202020204" pitchFamily="34" charset="0"/>
                <a:cs typeface="Arial" panose="020B0604020202020204" pitchFamily="34" charset="0"/>
              </a:defRPr>
            </a:lvl1pPr>
          </a:lstStyle>
          <a:p>
            <a:r>
              <a:rPr lang="de-DE" dirty="0" err="1"/>
              <a:t>www.deutscher-pflegerat.de</a:t>
            </a:r>
            <a:endParaRPr lang="de-DE" dirty="0"/>
          </a:p>
        </p:txBody>
      </p:sp>
      <p:sp>
        <p:nvSpPr>
          <p:cNvPr id="5" name="Slide Number Placeholder 5">
            <a:extLst>
              <a:ext uri="{FF2B5EF4-FFF2-40B4-BE49-F238E27FC236}">
                <a16:creationId xmlns:a16="http://schemas.microsoft.com/office/drawing/2014/main" id="{8B0B3492-0B56-45BB-A6D3-69F692EC022C}"/>
              </a:ext>
            </a:extLst>
          </p:cNvPr>
          <p:cNvSpPr txBox="1">
            <a:spLocks/>
          </p:cNvSpPr>
          <p:nvPr userDrawn="1"/>
        </p:nvSpPr>
        <p:spPr>
          <a:xfrm>
            <a:off x="6363944" y="6296529"/>
            <a:ext cx="2057400" cy="365125"/>
          </a:xfrm>
          <a:prstGeom prst="rect">
            <a:avLst/>
          </a:prstGeom>
        </p:spPr>
        <p:txBody>
          <a:bodyPr lIns="0" tIns="0" rIns="0" bIns="0"/>
          <a:lstStyle>
            <a:lvl1pPr algn="r">
              <a:defRPr sz="1000">
                <a:solidFill>
                  <a:schemeClr val="bg1">
                    <a:lumMod val="50000"/>
                  </a:schemeClr>
                </a:solidFill>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885D53C-2C2D-4C70-A4E7-ACD8C5372566}" type="slidenum">
              <a:rPr kumimoji="0" lang="de-DE" sz="1000" b="0" i="0" u="none" strike="noStrike" kern="1200" cap="none" spc="0" normalizeH="0" baseline="0" noProof="0" smtClean="0">
                <a:ln>
                  <a:noFill/>
                </a:ln>
                <a:solidFill>
                  <a:schemeClr val="bg1">
                    <a:lumMod val="50000"/>
                  </a:scheme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de-DE" sz="10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Arial" panose="020B0604020202020204" pitchFamily="34" charset="0"/>
            </a:endParaRPr>
          </a:p>
        </p:txBody>
      </p:sp>
      <p:sp>
        <p:nvSpPr>
          <p:cNvPr id="6" name="Content Placeholder 2">
            <a:extLst>
              <a:ext uri="{FF2B5EF4-FFF2-40B4-BE49-F238E27FC236}">
                <a16:creationId xmlns:a16="http://schemas.microsoft.com/office/drawing/2014/main" id="{6C0A88F2-0F9E-456D-B64A-EBC43048933A}"/>
              </a:ext>
            </a:extLst>
          </p:cNvPr>
          <p:cNvSpPr>
            <a:spLocks noGrp="1"/>
          </p:cNvSpPr>
          <p:nvPr>
            <p:ph idx="13"/>
          </p:nvPr>
        </p:nvSpPr>
        <p:spPr>
          <a:xfrm>
            <a:off x="750886" y="2242610"/>
            <a:ext cx="5387447" cy="3421063"/>
          </a:xfrm>
          <a:prstGeom prst="rect">
            <a:avLst/>
          </a:prstGeom>
        </p:spPr>
        <p:txBody>
          <a:bodyPr lIns="0" tIns="0" rIns="0" bIns="0">
            <a:noAutofit/>
          </a:bodyPr>
          <a:lstStyle>
            <a:lvl1pPr marL="0" indent="0">
              <a:lnSpc>
                <a:spcPct val="100000"/>
              </a:lnSpc>
              <a:spcBef>
                <a:spcPts val="0"/>
              </a:spcBef>
              <a:spcAft>
                <a:spcPts val="1200"/>
              </a:spcAft>
              <a:buFontTx/>
              <a:buNone/>
              <a:defRPr sz="1500">
                <a:solidFill>
                  <a:srgbClr val="4C4C4C"/>
                </a:solidFill>
                <a:latin typeface="Arial" panose="020B0604020202020204" pitchFamily="34" charset="0"/>
                <a:cs typeface="Arial" panose="020B0604020202020204" pitchFamily="34" charset="0"/>
              </a:defRPr>
            </a:lvl1pPr>
            <a:lvl2pPr marL="457200" indent="0">
              <a:buFontTx/>
              <a:buNone/>
              <a:defRPr sz="1500">
                <a:solidFill>
                  <a:schemeClr val="bg1">
                    <a:lumMod val="50000"/>
                  </a:schemeClr>
                </a:solidFill>
                <a:latin typeface="Arial" panose="020B0604020202020204" pitchFamily="34" charset="0"/>
                <a:cs typeface="Arial" panose="020B0604020202020204" pitchFamily="34" charset="0"/>
              </a:defRPr>
            </a:lvl2pPr>
            <a:lvl3pPr marL="914400" indent="0">
              <a:buFontTx/>
              <a:buNone/>
              <a:defRPr sz="1500">
                <a:solidFill>
                  <a:schemeClr val="bg1">
                    <a:lumMod val="50000"/>
                  </a:schemeClr>
                </a:solidFill>
                <a:latin typeface="Arial" panose="020B0604020202020204" pitchFamily="34" charset="0"/>
                <a:cs typeface="Arial" panose="020B0604020202020204" pitchFamily="34" charset="0"/>
              </a:defRPr>
            </a:lvl3pPr>
            <a:lvl4pPr marL="1371600" indent="0">
              <a:buFontTx/>
              <a:buNone/>
              <a:defRPr sz="1500">
                <a:solidFill>
                  <a:schemeClr val="bg1">
                    <a:lumMod val="50000"/>
                  </a:schemeClr>
                </a:solidFill>
                <a:latin typeface="Arial" panose="020B0604020202020204" pitchFamily="34" charset="0"/>
                <a:cs typeface="Arial" panose="020B0604020202020204" pitchFamily="34" charset="0"/>
              </a:defRPr>
            </a:lvl4pPr>
            <a:lvl5pPr marL="1828800" indent="0">
              <a:buFontTx/>
              <a:buNone/>
              <a:defRPr sz="1500">
                <a:solidFill>
                  <a:schemeClr val="bg1">
                    <a:lumMod val="50000"/>
                  </a:schemeClr>
                </a:solidFill>
                <a:latin typeface="Arial" panose="020B0604020202020204" pitchFamily="34" charset="0"/>
                <a:cs typeface="Arial" panose="020B0604020202020204" pitchFamily="34" charset="0"/>
              </a:defRPr>
            </a:lvl5pPr>
          </a:lstStyle>
          <a:p>
            <a:pPr lvl="0"/>
            <a:r>
              <a:rPr lang="de-DE" dirty="0"/>
              <a:t>Mastertextformat bearbeiten</a:t>
            </a:r>
            <a:endParaRPr lang="en-US" dirty="0"/>
          </a:p>
        </p:txBody>
      </p:sp>
      <p:sp>
        <p:nvSpPr>
          <p:cNvPr id="7" name="Titel 7"/>
          <p:cNvSpPr>
            <a:spLocks noGrp="1"/>
          </p:cNvSpPr>
          <p:nvPr>
            <p:ph type="title"/>
          </p:nvPr>
        </p:nvSpPr>
        <p:spPr>
          <a:xfrm>
            <a:off x="655200" y="1476000"/>
            <a:ext cx="5483133" cy="581400"/>
          </a:xfrm>
          <a:prstGeom prst="rect">
            <a:avLst/>
          </a:prstGeom>
        </p:spPr>
        <p:txBody>
          <a:bodyPr vert="horz"/>
          <a:lstStyle>
            <a:lvl1pPr>
              <a:lnSpc>
                <a:spcPts val="3200"/>
              </a:lnSpc>
              <a:defRPr sz="2500" b="1" i="0">
                <a:latin typeface="Arial"/>
              </a:defRPr>
            </a:lvl1pPr>
          </a:lstStyle>
          <a:p>
            <a:r>
              <a:rPr lang="de-DE" dirty="0"/>
              <a:t>Mastertitelformat bearbeiten</a:t>
            </a:r>
          </a:p>
        </p:txBody>
      </p:sp>
      <p:pic>
        <p:nvPicPr>
          <p:cNvPr id="9" name="Bild 8"/>
          <p:cNvPicPr>
            <a:picLocks noChangeAspect="1"/>
          </p:cNvPicPr>
          <p:nvPr userDrawn="1"/>
        </p:nvPicPr>
        <p:blipFill>
          <a:blip r:embed="rId2" cstate="print">
            <a:extLst>
              <a:ext uri="{28A0092B-C50C-407E-A947-70E740481C1C}">
                <a14:useLocalDpi xmlns:a14="http://schemas.microsoft.com/office/drawing/2010/main"/>
              </a:ext>
            </a:extLst>
          </a:blip>
          <a:srcRect r="7688"/>
          <a:stretch>
            <a:fillRect/>
          </a:stretch>
        </p:blipFill>
        <p:spPr>
          <a:xfrm>
            <a:off x="6477000" y="3429000"/>
            <a:ext cx="2667000" cy="3429000"/>
          </a:xfrm>
          <a:prstGeom prst="rect">
            <a:avLst/>
          </a:prstGeom>
        </p:spPr>
      </p:pic>
      <p:pic>
        <p:nvPicPr>
          <p:cNvPr id="10" name="Bild 9" descr="DPR_Logo_4c.tif"/>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06387" y="230400"/>
            <a:ext cx="2833200" cy="1258307"/>
          </a:xfrm>
          <a:prstGeom prst="rect">
            <a:avLst/>
          </a:prstGeom>
        </p:spPr>
      </p:pic>
      <p:pic>
        <p:nvPicPr>
          <p:cNvPr id="14" name="Bild 13" descr="Fotolia_17954478_XL_anschnitt.tif"/>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a:xfrm>
            <a:off x="6476999" y="0"/>
            <a:ext cx="2667001" cy="3370263"/>
          </a:xfrm>
          <a:prstGeom prst="rect">
            <a:avLst/>
          </a:prstGeom>
        </p:spPr>
      </p:pic>
      <p:pic>
        <p:nvPicPr>
          <p:cNvPr id="11" name="Bild 10"/>
          <p:cNvPicPr>
            <a:picLocks noChangeAspect="1"/>
          </p:cNvPicPr>
          <p:nvPr userDrawn="1"/>
        </p:nvPicPr>
        <p:blipFill>
          <a:blip r:embed="rId5" cstate="print">
            <a:extLst>
              <a:ext uri="{28A0092B-C50C-407E-A947-70E740481C1C}">
                <a14:useLocalDpi xmlns:a14="http://schemas.microsoft.com/office/drawing/2010/main"/>
              </a:ext>
            </a:extLst>
          </a:blip>
          <a:srcRect/>
          <a:stretch>
            <a:fillRect/>
          </a:stretch>
        </p:blipFill>
        <p:spPr>
          <a:xfrm>
            <a:off x="6476999" y="3428998"/>
            <a:ext cx="2667001" cy="342900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Benutzerdefiniertes Layout">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A7982A99-FA64-4FFC-BF40-C42CD5D07949}"/>
              </a:ext>
            </a:extLst>
          </p:cNvPr>
          <p:cNvSpPr>
            <a:spLocks noGrp="1"/>
          </p:cNvSpPr>
          <p:nvPr>
            <p:ph type="ftr" sz="quarter" idx="3"/>
          </p:nvPr>
        </p:nvSpPr>
        <p:spPr>
          <a:xfrm>
            <a:off x="730125" y="6296529"/>
            <a:ext cx="4969920" cy="365125"/>
          </a:xfrm>
          <a:prstGeom prst="rect">
            <a:avLst/>
          </a:prstGeom>
        </p:spPr>
        <p:txBody>
          <a:bodyPr lIns="0" tIns="0" rIns="0" bIns="0"/>
          <a:lstStyle>
            <a:lvl1pPr algn="l">
              <a:defRPr sz="1000">
                <a:solidFill>
                  <a:schemeClr val="bg1">
                    <a:lumMod val="50000"/>
                  </a:schemeClr>
                </a:solidFill>
                <a:latin typeface="Arial" panose="020B0604020202020204" pitchFamily="34" charset="0"/>
                <a:cs typeface="Arial" panose="020B0604020202020204" pitchFamily="34" charset="0"/>
              </a:defRPr>
            </a:lvl1pPr>
          </a:lstStyle>
          <a:p>
            <a:r>
              <a:rPr lang="de-DE" dirty="0" err="1"/>
              <a:t>www.deutscher-pflegerat.de</a:t>
            </a:r>
            <a:endParaRPr lang="de-DE" dirty="0"/>
          </a:p>
        </p:txBody>
      </p:sp>
      <p:sp>
        <p:nvSpPr>
          <p:cNvPr id="6" name="Content Placeholder 2">
            <a:extLst>
              <a:ext uri="{FF2B5EF4-FFF2-40B4-BE49-F238E27FC236}">
                <a16:creationId xmlns:a16="http://schemas.microsoft.com/office/drawing/2014/main" id="{6C0A88F2-0F9E-456D-B64A-EBC43048933A}"/>
              </a:ext>
            </a:extLst>
          </p:cNvPr>
          <p:cNvSpPr>
            <a:spLocks noGrp="1"/>
          </p:cNvSpPr>
          <p:nvPr>
            <p:ph idx="13"/>
          </p:nvPr>
        </p:nvSpPr>
        <p:spPr>
          <a:xfrm>
            <a:off x="750886" y="2561167"/>
            <a:ext cx="3926947" cy="3102506"/>
          </a:xfrm>
          <a:prstGeom prst="rect">
            <a:avLst/>
          </a:prstGeom>
        </p:spPr>
        <p:txBody>
          <a:bodyPr lIns="0" tIns="0" rIns="0" bIns="0">
            <a:noAutofit/>
          </a:bodyPr>
          <a:lstStyle>
            <a:lvl1pPr marL="0" indent="0">
              <a:lnSpc>
                <a:spcPct val="100000"/>
              </a:lnSpc>
              <a:spcBef>
                <a:spcPts val="0"/>
              </a:spcBef>
              <a:spcAft>
                <a:spcPts val="1200"/>
              </a:spcAft>
              <a:buFontTx/>
              <a:buNone/>
              <a:defRPr sz="1500">
                <a:solidFill>
                  <a:srgbClr val="4C4C4C"/>
                </a:solidFill>
                <a:latin typeface="Arial" panose="020B0604020202020204" pitchFamily="34" charset="0"/>
                <a:cs typeface="Arial" panose="020B0604020202020204" pitchFamily="34" charset="0"/>
              </a:defRPr>
            </a:lvl1pPr>
            <a:lvl2pPr marL="457200" indent="0">
              <a:buFontTx/>
              <a:buNone/>
              <a:defRPr sz="1500">
                <a:solidFill>
                  <a:schemeClr val="bg1">
                    <a:lumMod val="50000"/>
                  </a:schemeClr>
                </a:solidFill>
                <a:latin typeface="Arial" panose="020B0604020202020204" pitchFamily="34" charset="0"/>
                <a:cs typeface="Arial" panose="020B0604020202020204" pitchFamily="34" charset="0"/>
              </a:defRPr>
            </a:lvl2pPr>
            <a:lvl3pPr marL="914400" indent="0">
              <a:buFontTx/>
              <a:buNone/>
              <a:defRPr sz="1500">
                <a:solidFill>
                  <a:schemeClr val="bg1">
                    <a:lumMod val="50000"/>
                  </a:schemeClr>
                </a:solidFill>
                <a:latin typeface="Arial" panose="020B0604020202020204" pitchFamily="34" charset="0"/>
                <a:cs typeface="Arial" panose="020B0604020202020204" pitchFamily="34" charset="0"/>
              </a:defRPr>
            </a:lvl3pPr>
            <a:lvl4pPr marL="1371600" indent="0">
              <a:buFontTx/>
              <a:buNone/>
              <a:defRPr sz="1500">
                <a:solidFill>
                  <a:schemeClr val="bg1">
                    <a:lumMod val="50000"/>
                  </a:schemeClr>
                </a:solidFill>
                <a:latin typeface="Arial" panose="020B0604020202020204" pitchFamily="34" charset="0"/>
                <a:cs typeface="Arial" panose="020B0604020202020204" pitchFamily="34" charset="0"/>
              </a:defRPr>
            </a:lvl4pPr>
            <a:lvl5pPr marL="1828800" indent="0">
              <a:buFontTx/>
              <a:buNone/>
              <a:defRPr sz="1500">
                <a:solidFill>
                  <a:schemeClr val="bg1">
                    <a:lumMod val="50000"/>
                  </a:schemeClr>
                </a:solidFill>
                <a:latin typeface="Arial" panose="020B0604020202020204" pitchFamily="34" charset="0"/>
                <a:cs typeface="Arial" panose="020B0604020202020204" pitchFamily="34" charset="0"/>
              </a:defRPr>
            </a:lvl5pPr>
          </a:lstStyle>
          <a:p>
            <a:pPr lvl="0"/>
            <a:r>
              <a:rPr lang="de-DE" dirty="0"/>
              <a:t>Mastertextformat bearbeiten</a:t>
            </a:r>
            <a:endParaRPr lang="en-US" dirty="0"/>
          </a:p>
        </p:txBody>
      </p:sp>
      <p:sp>
        <p:nvSpPr>
          <p:cNvPr id="7" name="Titel 7"/>
          <p:cNvSpPr>
            <a:spLocks noGrp="1"/>
          </p:cNvSpPr>
          <p:nvPr>
            <p:ph type="title"/>
          </p:nvPr>
        </p:nvSpPr>
        <p:spPr>
          <a:xfrm>
            <a:off x="655200" y="1476000"/>
            <a:ext cx="4033217" cy="1064000"/>
          </a:xfrm>
          <a:prstGeom prst="rect">
            <a:avLst/>
          </a:prstGeom>
        </p:spPr>
        <p:txBody>
          <a:bodyPr vert="horz"/>
          <a:lstStyle>
            <a:lvl1pPr>
              <a:lnSpc>
                <a:spcPts val="3200"/>
              </a:lnSpc>
              <a:defRPr sz="2500" b="1" i="0">
                <a:latin typeface="Arial"/>
              </a:defRPr>
            </a:lvl1pPr>
          </a:lstStyle>
          <a:p>
            <a:r>
              <a:rPr lang="de-DE" dirty="0"/>
              <a:t>Mastertitelformat bearbeiten</a:t>
            </a:r>
          </a:p>
        </p:txBody>
      </p:sp>
      <p:pic>
        <p:nvPicPr>
          <p:cNvPr id="8" name="Bild 7"/>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4966872" y="1600200"/>
            <a:ext cx="4177128" cy="5257800"/>
          </a:xfrm>
          <a:prstGeom prst="rect">
            <a:avLst/>
          </a:prstGeom>
        </p:spPr>
      </p:pic>
      <p:pic>
        <p:nvPicPr>
          <p:cNvPr id="9" name="Bild 8" descr="DPR_Logo_4c.tif"/>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06387" y="230400"/>
            <a:ext cx="2833200" cy="125830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Benutzerdefiniertes Layout">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A7982A99-FA64-4FFC-BF40-C42CD5D07949}"/>
              </a:ext>
            </a:extLst>
          </p:cNvPr>
          <p:cNvSpPr>
            <a:spLocks noGrp="1"/>
          </p:cNvSpPr>
          <p:nvPr>
            <p:ph type="ftr" sz="quarter" idx="3"/>
          </p:nvPr>
        </p:nvSpPr>
        <p:spPr>
          <a:xfrm>
            <a:off x="762000" y="6296529"/>
            <a:ext cx="4969920" cy="365125"/>
          </a:xfrm>
          <a:prstGeom prst="rect">
            <a:avLst/>
          </a:prstGeom>
        </p:spPr>
        <p:txBody>
          <a:bodyPr lIns="0" tIns="0" rIns="0" bIns="0"/>
          <a:lstStyle>
            <a:lvl1pPr algn="l">
              <a:defRPr sz="1000">
                <a:solidFill>
                  <a:schemeClr val="bg1">
                    <a:lumMod val="50000"/>
                  </a:schemeClr>
                </a:solidFill>
                <a:latin typeface="Arial" panose="020B0604020202020204" pitchFamily="34" charset="0"/>
                <a:cs typeface="Arial" panose="020B0604020202020204" pitchFamily="34" charset="0"/>
              </a:defRPr>
            </a:lvl1pPr>
          </a:lstStyle>
          <a:p>
            <a:r>
              <a:rPr lang="de-DE" dirty="0" err="1"/>
              <a:t>www.deutscher-pflegerat.de</a:t>
            </a:r>
            <a:endParaRPr lang="de-DE" dirty="0"/>
          </a:p>
        </p:txBody>
      </p:sp>
      <p:sp>
        <p:nvSpPr>
          <p:cNvPr id="6" name="Textplatzhalter 4"/>
          <p:cNvSpPr txBox="1">
            <a:spLocks/>
          </p:cNvSpPr>
          <p:nvPr userDrawn="1"/>
        </p:nvSpPr>
        <p:spPr>
          <a:xfrm>
            <a:off x="685800" y="3429000"/>
            <a:ext cx="2706687" cy="2087562"/>
          </a:xfrm>
          <a:prstGeom prst="rect">
            <a:avLst/>
          </a:prstGeom>
        </p:spPr>
        <p:txBody>
          <a:bodyPr anchor="b"/>
          <a:lstStyle/>
          <a:p>
            <a:pPr marL="0" marR="0" lvl="0" indent="0" algn="l" defTabSz="914400" rtl="0" eaLnBrk="1" fontAlgn="base" latinLnBrk="0" hangingPunct="1">
              <a:lnSpc>
                <a:spcPts val="1800"/>
              </a:lnSpc>
              <a:spcBef>
                <a:spcPct val="20000"/>
              </a:spcBef>
              <a:spcAft>
                <a:spcPct val="0"/>
              </a:spcAft>
              <a:buClrTx/>
              <a:buSzTx/>
              <a:buFont typeface="Arial" charset="0"/>
              <a:buNone/>
              <a:tabLst/>
              <a:defRPr/>
            </a:pPr>
            <a:r>
              <a:rPr kumimoji="0" lang="de-DE" altLang="de-DE" sz="1200" b="0" i="0" u="none" strike="noStrike" kern="0" cap="none" spc="0" normalizeH="0" baseline="0" noProof="0" dirty="0">
                <a:ln>
                  <a:noFill/>
                </a:ln>
                <a:solidFill>
                  <a:srgbClr val="4C4C4C"/>
                </a:solidFill>
                <a:effectLst/>
                <a:uLnTx/>
                <a:uFillTx/>
                <a:latin typeface="Arial"/>
                <a:ea typeface="+mn-ea"/>
                <a:cs typeface="+mn-cs"/>
              </a:rPr>
              <a:t>Deutscher Pflegerat e.V.</a:t>
            </a:r>
          </a:p>
          <a:p>
            <a:pPr marL="0" marR="0" lvl="0" indent="0" algn="l" defTabSz="914400" rtl="0" eaLnBrk="1" fontAlgn="base" latinLnBrk="0" hangingPunct="1">
              <a:lnSpc>
                <a:spcPts val="1800"/>
              </a:lnSpc>
              <a:spcBef>
                <a:spcPct val="20000"/>
              </a:spcBef>
              <a:spcAft>
                <a:spcPct val="0"/>
              </a:spcAft>
              <a:buClrTx/>
              <a:buSzTx/>
              <a:buFont typeface="Arial" charset="0"/>
              <a:buNone/>
              <a:tabLst/>
              <a:defRPr/>
            </a:pPr>
            <a:r>
              <a:rPr kumimoji="0" lang="de-DE" altLang="de-DE" sz="1200" b="0" i="0" u="none" strike="noStrike" kern="0" cap="none" spc="0" normalizeH="0" baseline="0" noProof="0" dirty="0">
                <a:ln>
                  <a:noFill/>
                </a:ln>
                <a:solidFill>
                  <a:srgbClr val="4C4C4C"/>
                </a:solidFill>
                <a:effectLst/>
                <a:uLnTx/>
                <a:uFillTx/>
                <a:latin typeface="Arial"/>
                <a:ea typeface="+mn-ea"/>
                <a:cs typeface="+mn-cs"/>
              </a:rPr>
              <a:t>Alt-Moabit 91</a:t>
            </a:r>
          </a:p>
          <a:p>
            <a:pPr marL="0" marR="0" lvl="0" indent="0" algn="l" defTabSz="914400" rtl="0" eaLnBrk="1" fontAlgn="base" latinLnBrk="0" hangingPunct="1">
              <a:lnSpc>
                <a:spcPts val="1800"/>
              </a:lnSpc>
              <a:spcBef>
                <a:spcPct val="20000"/>
              </a:spcBef>
              <a:spcAft>
                <a:spcPct val="0"/>
              </a:spcAft>
              <a:buClrTx/>
              <a:buSzTx/>
              <a:buFont typeface="Arial" charset="0"/>
              <a:buNone/>
              <a:tabLst/>
              <a:defRPr/>
            </a:pPr>
            <a:r>
              <a:rPr kumimoji="0" lang="de-DE" altLang="de-DE" sz="1200" b="0" i="0" u="none" strike="noStrike" kern="0" cap="none" spc="0" normalizeH="0" baseline="0" noProof="0" dirty="0">
                <a:ln>
                  <a:noFill/>
                </a:ln>
                <a:solidFill>
                  <a:srgbClr val="4C4C4C"/>
                </a:solidFill>
                <a:effectLst/>
                <a:uLnTx/>
                <a:uFillTx/>
                <a:latin typeface="Arial"/>
                <a:ea typeface="+mn-ea"/>
                <a:cs typeface="+mn-cs"/>
              </a:rPr>
              <a:t>10559 Berlin</a:t>
            </a:r>
          </a:p>
          <a:p>
            <a:pPr marL="0" marR="0" lvl="0" indent="0" algn="l" defTabSz="914400" rtl="0" eaLnBrk="1" fontAlgn="base" latinLnBrk="0" hangingPunct="1">
              <a:lnSpc>
                <a:spcPts val="1800"/>
              </a:lnSpc>
              <a:spcBef>
                <a:spcPct val="20000"/>
              </a:spcBef>
              <a:spcAft>
                <a:spcPct val="0"/>
              </a:spcAft>
              <a:buClrTx/>
              <a:buSzTx/>
              <a:buFont typeface="Arial" charset="0"/>
              <a:buNone/>
              <a:tabLst/>
              <a:defRPr/>
            </a:pPr>
            <a:r>
              <a:rPr kumimoji="0" lang="de-DE" altLang="de-DE" sz="1200" b="0" i="0" u="none" strike="noStrike" kern="0" cap="none" spc="0" normalizeH="0" baseline="0" noProof="0" dirty="0" err="1">
                <a:ln>
                  <a:noFill/>
                </a:ln>
                <a:solidFill>
                  <a:srgbClr val="4C4C4C"/>
                </a:solidFill>
                <a:effectLst/>
                <a:uLnTx/>
                <a:uFillTx/>
                <a:latin typeface="Arial"/>
                <a:ea typeface="+mn-ea"/>
                <a:cs typeface="+mn-cs"/>
              </a:rPr>
              <a:t>info@deutscher-pflegerat.de</a:t>
            </a:r>
            <a:endParaRPr kumimoji="0" lang="de-DE" altLang="de-DE" sz="1200" b="0" i="0" u="none" strike="noStrike" kern="0" cap="none" spc="0" normalizeH="0" baseline="0" noProof="0" dirty="0">
              <a:ln>
                <a:noFill/>
              </a:ln>
              <a:solidFill>
                <a:srgbClr val="4C4C4C"/>
              </a:solidFill>
              <a:effectLst/>
              <a:uLnTx/>
              <a:uFillTx/>
              <a:latin typeface="Arial"/>
              <a:ea typeface="+mn-ea"/>
              <a:cs typeface="+mn-cs"/>
            </a:endParaRPr>
          </a:p>
          <a:p>
            <a:pPr marL="0" marR="0" lvl="0" indent="0" algn="l" defTabSz="914400" rtl="0" eaLnBrk="1" fontAlgn="base" latinLnBrk="0" hangingPunct="1">
              <a:lnSpc>
                <a:spcPts val="1800"/>
              </a:lnSpc>
              <a:spcBef>
                <a:spcPct val="20000"/>
              </a:spcBef>
              <a:spcAft>
                <a:spcPct val="0"/>
              </a:spcAft>
              <a:buClrTx/>
              <a:buSzTx/>
              <a:buFont typeface="Arial" charset="0"/>
              <a:buNone/>
              <a:tabLst/>
              <a:defRPr/>
            </a:pPr>
            <a:r>
              <a:rPr kumimoji="0" lang="de-DE" altLang="de-DE" sz="1200" b="0" i="0" u="none" strike="noStrike" kern="0" cap="none" spc="0" normalizeH="0" baseline="0" noProof="0" dirty="0" err="1">
                <a:ln>
                  <a:noFill/>
                </a:ln>
                <a:solidFill>
                  <a:srgbClr val="4C4C4C"/>
                </a:solidFill>
                <a:effectLst/>
                <a:uLnTx/>
                <a:uFillTx/>
                <a:latin typeface="Arial"/>
                <a:ea typeface="+mn-ea"/>
                <a:cs typeface="+mn-cs"/>
              </a:rPr>
              <a:t>www.deutscher-pflegerat.de</a:t>
            </a:r>
            <a:endParaRPr kumimoji="0" lang="de-DE" altLang="de-DE" sz="1200" b="0" i="0" u="none" strike="noStrike" kern="0" cap="none" spc="0" normalizeH="0" baseline="0" noProof="0" dirty="0">
              <a:ln>
                <a:noFill/>
              </a:ln>
              <a:solidFill>
                <a:srgbClr val="4C4C4C"/>
              </a:solidFill>
              <a:effectLst/>
              <a:uLnTx/>
              <a:uFillTx/>
              <a:latin typeface="Arial"/>
              <a:ea typeface="+mn-ea"/>
              <a:cs typeface="+mn-cs"/>
            </a:endParaRPr>
          </a:p>
        </p:txBody>
      </p:sp>
      <p:pic>
        <p:nvPicPr>
          <p:cNvPr id="7" name="Bild 6"/>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3352799" y="-16961"/>
            <a:ext cx="5791201" cy="6886241"/>
          </a:xfrm>
          <a:prstGeom prst="rect">
            <a:avLst/>
          </a:prstGeom>
        </p:spPr>
      </p:pic>
      <p:sp>
        <p:nvSpPr>
          <p:cNvPr id="9" name="Titel 7"/>
          <p:cNvSpPr>
            <a:spLocks noGrp="1"/>
          </p:cNvSpPr>
          <p:nvPr>
            <p:ph type="title"/>
          </p:nvPr>
        </p:nvSpPr>
        <p:spPr>
          <a:xfrm>
            <a:off x="655200" y="2640168"/>
            <a:ext cx="2710300" cy="1191000"/>
          </a:xfrm>
          <a:prstGeom prst="rect">
            <a:avLst/>
          </a:prstGeom>
        </p:spPr>
        <p:txBody>
          <a:bodyPr vert="horz"/>
          <a:lstStyle>
            <a:lvl1pPr>
              <a:lnSpc>
                <a:spcPts val="3200"/>
              </a:lnSpc>
              <a:defRPr sz="2500" b="1" i="0">
                <a:latin typeface="Arial"/>
              </a:defRPr>
            </a:lvl1pPr>
          </a:lstStyle>
          <a:p>
            <a:r>
              <a:rPr lang="de-DE" dirty="0"/>
              <a:t>Mastertitelformat bearbeiten</a:t>
            </a:r>
          </a:p>
        </p:txBody>
      </p:sp>
      <p:pic>
        <p:nvPicPr>
          <p:cNvPr id="8" name="Bild 7" descr="DPR_Logo_4c.tif"/>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06387" y="230400"/>
            <a:ext cx="2833200" cy="125830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1502020" y="3476627"/>
            <a:ext cx="6969369" cy="1908215"/>
          </a:xfrm>
        </p:spPr>
        <p:txBody>
          <a:bodyPr/>
          <a:lstStyle>
            <a:lvl1pPr>
              <a:defRPr sz="2100"/>
            </a:lvl1pPr>
            <a:lvl2pPr>
              <a:defRPr sz="1800"/>
            </a:lvl2pPr>
            <a:lvl3pPr>
              <a:defRPr sz="1500"/>
            </a:lvl3pPr>
            <a:lvl4pPr>
              <a:defRPr sz="1350"/>
            </a:lvl4pPr>
            <a:lvl5pPr>
              <a:defRPr sz="135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Fußzeilenplatzhalter 4"/>
          <p:cNvSpPr>
            <a:spLocks noGrp="1"/>
          </p:cNvSpPr>
          <p:nvPr>
            <p:ph type="ftr" sz="quarter" idx="11"/>
          </p:nvPr>
        </p:nvSpPr>
        <p:spPr>
          <a:xfrm>
            <a:off x="984739" y="6259255"/>
            <a:ext cx="2471091" cy="184666"/>
          </a:xfrm>
        </p:spPr>
        <p:txBody>
          <a:bodyPr/>
          <a:lstStyle/>
          <a:p>
            <a:r>
              <a:rPr lang="da-DK"/>
              <a:t>PflBG - Stand der Dinge | Christine Vogler</a:t>
            </a:r>
            <a:endParaRPr lang="de-DE"/>
          </a:p>
        </p:txBody>
      </p:sp>
      <p:sp>
        <p:nvSpPr>
          <p:cNvPr id="6" name="Foliennummernplatzhalter 5"/>
          <p:cNvSpPr>
            <a:spLocks noGrp="1"/>
          </p:cNvSpPr>
          <p:nvPr>
            <p:ph type="sldNum" sz="quarter" idx="12"/>
          </p:nvPr>
        </p:nvSpPr>
        <p:spPr/>
        <p:txBody>
          <a:bodyPr/>
          <a:lstStyle/>
          <a:p>
            <a:fld id="{9C6CEF57-DDD9-4722-9FD0-1D9C182BF2FB}" type="slidenum">
              <a:rPr lang="de-DE" smtClean="0"/>
              <a:t>‹Nr.›</a:t>
            </a:fld>
            <a:endParaRPr lang="de-DE"/>
          </a:p>
        </p:txBody>
      </p:sp>
    </p:spTree>
    <p:extLst>
      <p:ext uri="{BB962C8B-B14F-4D97-AF65-F5344CB8AC3E}">
        <p14:creationId xmlns:p14="http://schemas.microsoft.com/office/powerpoint/2010/main" val="2376301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579327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3" r:id="rId6"/>
    <p:sldLayoutId id="2147483684" r:id="rId7"/>
    <p:sldLayoutId id="2147483680" r:id="rId8"/>
    <p:sldLayoutId id="2147483685" r:id="rId9"/>
  </p:sldLayoutIdLst>
  <p:hf hdr="0" dt="0"/>
  <p:txStyles>
    <p:titleStyle>
      <a:lvl1pPr algn="l" defTabSz="914400" rtl="0" eaLnBrk="1" latinLnBrk="0" hangingPunct="1">
        <a:lnSpc>
          <a:spcPct val="90000"/>
        </a:lnSpc>
        <a:spcBef>
          <a:spcPct val="0"/>
        </a:spcBef>
        <a:buNone/>
        <a:defRPr sz="3500" kern="1200">
          <a:solidFill>
            <a:schemeClr val="tx1"/>
          </a:solidFill>
          <a:latin typeface="Arial Black" panose="020B0A040201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500" kern="1200">
          <a:solidFill>
            <a:srgbClr val="3A3A3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rgbClr val="3A3A3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rgbClr val="3A3A3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rgbClr val="3A3A3A"/>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rgbClr val="3A3A3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hyperlink" Target="https://www.wsi.de/de/faust-detail.htm?sync_id=HBS-006915"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deutscher-pflegerat.de/verband/newsletter/"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deutscher-pflegerat.de/category/pressemitteilunge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628318"/>
      </p:ext>
    </p:extLst>
  </p:cSld>
  <p:clrMapOvr>
    <a:masterClrMapping/>
  </p:clrMapOvr>
  <p:transition advClick="0" advTm="15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3"/>
          </p:nvPr>
        </p:nvSpPr>
        <p:spPr/>
        <p:txBody>
          <a:bodyPr/>
          <a:lstStyle/>
          <a:p>
            <a:r>
              <a:rPr lang="de-DE" dirty="0"/>
              <a:t>www.deutscher-pflegerat.de</a:t>
            </a:r>
          </a:p>
        </p:txBody>
      </p:sp>
      <p:sp>
        <p:nvSpPr>
          <p:cNvPr id="3" name="Inhaltsplatzhalter 2"/>
          <p:cNvSpPr>
            <a:spLocks noGrp="1"/>
          </p:cNvSpPr>
          <p:nvPr>
            <p:ph idx="13"/>
          </p:nvPr>
        </p:nvSpPr>
        <p:spPr>
          <a:xfrm>
            <a:off x="3001456" y="2017845"/>
            <a:ext cx="2925187" cy="951795"/>
          </a:xfrm>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lnSpc>
                <a:spcPts val="1500"/>
              </a:lnSpc>
              <a:spcAft>
                <a:spcPts val="0"/>
              </a:spcAft>
            </a:pPr>
            <a:r>
              <a:rPr lang="de-DE" altLang="de-DE" sz="1200" b="1" dirty="0">
                <a:solidFill>
                  <a:schemeClr val="bg1"/>
                </a:solidFill>
              </a:rPr>
              <a:t>Ratsversammlung DPR e.V.</a:t>
            </a:r>
            <a:endParaRPr lang="de-DE" sz="1200" b="1" dirty="0">
              <a:solidFill>
                <a:schemeClr val="bg1"/>
              </a:solidFill>
            </a:endParaRPr>
          </a:p>
          <a:p>
            <a:pPr algn="ctr">
              <a:lnSpc>
                <a:spcPts val="1500"/>
              </a:lnSpc>
              <a:spcAft>
                <a:spcPts val="0"/>
              </a:spcAft>
            </a:pPr>
            <a:r>
              <a:rPr lang="de-DE" altLang="de-DE" sz="1200" dirty="0">
                <a:solidFill>
                  <a:schemeClr val="bg1"/>
                </a:solidFill>
              </a:rPr>
              <a:t>ADS• AVG • </a:t>
            </a:r>
            <a:r>
              <a:rPr lang="de-DE" altLang="de-DE" sz="1200" dirty="0" err="1">
                <a:solidFill>
                  <a:schemeClr val="bg1"/>
                </a:solidFill>
              </a:rPr>
              <a:t>BeKD</a:t>
            </a:r>
            <a:r>
              <a:rPr lang="de-DE" altLang="de-DE" sz="1200" dirty="0">
                <a:solidFill>
                  <a:schemeClr val="bg1"/>
                </a:solidFill>
              </a:rPr>
              <a:t> • BFLK • BLGS • </a:t>
            </a:r>
          </a:p>
          <a:p>
            <a:pPr algn="ctr">
              <a:lnSpc>
                <a:spcPts val="1500"/>
              </a:lnSpc>
              <a:spcAft>
                <a:spcPts val="0"/>
              </a:spcAft>
            </a:pPr>
            <a:r>
              <a:rPr lang="de-DE" altLang="de-DE" sz="1200" dirty="0">
                <a:solidFill>
                  <a:schemeClr val="bg1"/>
                </a:solidFill>
              </a:rPr>
              <a:t>BVPM • BVG • DBfK • DEGEA • DGF • DHV • DPV  • KPV • </a:t>
            </a:r>
          </a:p>
          <a:p>
            <a:pPr algn="ctr">
              <a:lnSpc>
                <a:spcPts val="1500"/>
              </a:lnSpc>
              <a:spcAft>
                <a:spcPts val="0"/>
              </a:spcAft>
            </a:pPr>
            <a:r>
              <a:rPr lang="de-DE" altLang="de-DE" sz="1200" dirty="0">
                <a:solidFill>
                  <a:schemeClr val="bg1"/>
                </a:solidFill>
              </a:rPr>
              <a:t> </a:t>
            </a:r>
            <a:r>
              <a:rPr lang="de-DE" altLang="de-DE" sz="1200" dirty="0" err="1">
                <a:solidFill>
                  <a:schemeClr val="bg1"/>
                </a:solidFill>
              </a:rPr>
              <a:t>VdS</a:t>
            </a:r>
            <a:r>
              <a:rPr lang="de-DE" altLang="de-DE" sz="1200" dirty="0">
                <a:solidFill>
                  <a:schemeClr val="bg1"/>
                </a:solidFill>
              </a:rPr>
              <a:t> • </a:t>
            </a:r>
            <a:r>
              <a:rPr lang="de-DE" altLang="de-DE" sz="1200" dirty="0" err="1">
                <a:solidFill>
                  <a:schemeClr val="bg1"/>
                </a:solidFill>
              </a:rPr>
              <a:t>VfAP</a:t>
            </a:r>
            <a:r>
              <a:rPr lang="de-DE" altLang="de-DE" sz="1200" dirty="0">
                <a:solidFill>
                  <a:schemeClr val="bg1"/>
                </a:solidFill>
              </a:rPr>
              <a:t>  • VPU</a:t>
            </a:r>
          </a:p>
        </p:txBody>
      </p:sp>
      <p:sp>
        <p:nvSpPr>
          <p:cNvPr id="4" name="Titel 3"/>
          <p:cNvSpPr>
            <a:spLocks noGrp="1"/>
          </p:cNvSpPr>
          <p:nvPr>
            <p:ph type="title"/>
          </p:nvPr>
        </p:nvSpPr>
        <p:spPr>
          <a:xfrm>
            <a:off x="655200" y="1384560"/>
            <a:ext cx="7726800" cy="581400"/>
          </a:xfrm>
        </p:spPr>
        <p:txBody>
          <a:bodyPr/>
          <a:lstStyle/>
          <a:p>
            <a:r>
              <a:rPr lang="de-DE" dirty="0"/>
              <a:t>Struktur und Vernetzung</a:t>
            </a:r>
          </a:p>
        </p:txBody>
      </p:sp>
      <p:sp>
        <p:nvSpPr>
          <p:cNvPr id="6" name="Inhaltsplatzhalter 2"/>
          <p:cNvSpPr txBox="1">
            <a:spLocks/>
          </p:cNvSpPr>
          <p:nvPr/>
        </p:nvSpPr>
        <p:spPr>
          <a:xfrm>
            <a:off x="6617704" y="4667838"/>
            <a:ext cx="1740234" cy="16213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t">
            <a:noAutofit/>
          </a:bodyPr>
          <a:lstStyle>
            <a:lvl1pPr marL="0" indent="0" algn="l" defTabSz="914400" rtl="0" eaLnBrk="1" latinLnBrk="0" hangingPunct="1">
              <a:lnSpc>
                <a:spcPct val="100000"/>
              </a:lnSpc>
              <a:spcBef>
                <a:spcPts val="0"/>
              </a:spcBef>
              <a:spcAft>
                <a:spcPts val="1200"/>
              </a:spcAft>
              <a:buFontTx/>
              <a:buNone/>
              <a:defRPr sz="1500" kern="1200">
                <a:solidFill>
                  <a:srgbClr val="4C4C4C"/>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1500" kern="1200">
                <a:solidFill>
                  <a:schemeClr val="bg1">
                    <a:lumMod val="50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Tx/>
              <a:buNone/>
              <a:defRPr sz="1500" kern="1200">
                <a:solidFill>
                  <a:schemeClr val="bg1">
                    <a:lumMod val="50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Tx/>
              <a:buNone/>
              <a:defRPr sz="1500" kern="1200">
                <a:solidFill>
                  <a:schemeClr val="bg1">
                    <a:lumMod val="50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Tx/>
              <a:buNone/>
              <a:defRPr sz="1500" kern="1200">
                <a:solidFill>
                  <a:schemeClr val="bg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nSpc>
                <a:spcPts val="1900"/>
              </a:lnSpc>
              <a:spcAft>
                <a:spcPts val="0"/>
              </a:spcAft>
            </a:pPr>
            <a:r>
              <a:rPr lang="de-DE" altLang="de-DE" sz="1200" b="1" dirty="0" err="1">
                <a:solidFill>
                  <a:schemeClr val="bg1"/>
                </a:solidFill>
              </a:rPr>
              <a:t>Beiratsfunktionen</a:t>
            </a:r>
            <a:endParaRPr lang="de-DE" altLang="de-DE" sz="1200" b="1" dirty="0">
              <a:solidFill>
                <a:schemeClr val="bg1"/>
              </a:solidFill>
            </a:endParaRPr>
          </a:p>
          <a:p>
            <a:pPr marL="171450" indent="-171450">
              <a:lnSpc>
                <a:spcPts val="1900"/>
              </a:lnSpc>
              <a:spcAft>
                <a:spcPts val="0"/>
              </a:spcAft>
              <a:buFont typeface="Arial" panose="020B0604020202020204" pitchFamily="34" charset="0"/>
              <a:buChar char="•"/>
            </a:pPr>
            <a:r>
              <a:rPr lang="de-DE" altLang="de-DE" sz="1200" dirty="0">
                <a:solidFill>
                  <a:schemeClr val="bg1"/>
                </a:solidFill>
              </a:rPr>
              <a:t>DUK</a:t>
            </a:r>
          </a:p>
          <a:p>
            <a:pPr marL="171450" indent="-171450">
              <a:lnSpc>
                <a:spcPts val="1900"/>
              </a:lnSpc>
              <a:spcAft>
                <a:spcPts val="0"/>
              </a:spcAft>
              <a:buFont typeface="Arial" panose="020B0604020202020204" pitchFamily="34" charset="0"/>
              <a:buChar char="•"/>
            </a:pPr>
            <a:r>
              <a:rPr lang="de-DE" altLang="de-DE" sz="1200" dirty="0">
                <a:solidFill>
                  <a:schemeClr val="bg1"/>
                </a:solidFill>
              </a:rPr>
              <a:t>Aktion Saubere Hände</a:t>
            </a:r>
          </a:p>
          <a:p>
            <a:pPr marL="171450" indent="-171450">
              <a:lnSpc>
                <a:spcPts val="1900"/>
              </a:lnSpc>
              <a:spcAft>
                <a:spcPts val="0"/>
              </a:spcAft>
              <a:buFont typeface="Arial" panose="020B0604020202020204" pitchFamily="34" charset="0"/>
              <a:buChar char="•"/>
            </a:pPr>
            <a:endParaRPr lang="de-DE" altLang="de-DE" sz="1200" dirty="0">
              <a:solidFill>
                <a:schemeClr val="bg1"/>
              </a:solidFill>
            </a:endParaRPr>
          </a:p>
          <a:p>
            <a:pPr marL="171450" indent="-171450">
              <a:lnSpc>
                <a:spcPts val="1900"/>
              </a:lnSpc>
              <a:spcAft>
                <a:spcPts val="0"/>
              </a:spcAft>
              <a:buFont typeface="Arial" panose="020B0604020202020204" pitchFamily="34" charset="0"/>
              <a:buChar char="•"/>
            </a:pPr>
            <a:endParaRPr lang="de-DE" altLang="de-DE" sz="1200" dirty="0">
              <a:solidFill>
                <a:schemeClr val="bg1"/>
              </a:solidFill>
            </a:endParaRPr>
          </a:p>
          <a:p>
            <a:pPr marL="171450" indent="-171450">
              <a:lnSpc>
                <a:spcPts val="1900"/>
              </a:lnSpc>
              <a:spcAft>
                <a:spcPts val="0"/>
              </a:spcAft>
              <a:buFont typeface="Arial" panose="020B0604020202020204" pitchFamily="34" charset="0"/>
              <a:buChar char="•"/>
            </a:pPr>
            <a:endParaRPr lang="de-DE" altLang="de-DE" sz="1200" dirty="0">
              <a:solidFill>
                <a:schemeClr val="bg1"/>
              </a:solidFill>
            </a:endParaRPr>
          </a:p>
          <a:p>
            <a:pPr marL="171450" indent="-171450">
              <a:lnSpc>
                <a:spcPts val="1900"/>
              </a:lnSpc>
              <a:spcAft>
                <a:spcPts val="0"/>
              </a:spcAft>
              <a:buFont typeface="Arial" panose="020B0604020202020204" pitchFamily="34" charset="0"/>
              <a:buChar char="•"/>
            </a:pPr>
            <a:endParaRPr lang="de-DE" altLang="de-DE" sz="1200" dirty="0">
              <a:solidFill>
                <a:schemeClr val="bg1"/>
              </a:solidFill>
            </a:endParaRPr>
          </a:p>
          <a:p>
            <a:pPr marL="171450" indent="-171450">
              <a:lnSpc>
                <a:spcPts val="1900"/>
              </a:lnSpc>
              <a:spcAft>
                <a:spcPts val="0"/>
              </a:spcAft>
              <a:buFont typeface="Arial" panose="020B0604020202020204" pitchFamily="34" charset="0"/>
              <a:buChar char="•"/>
            </a:pPr>
            <a:endParaRPr lang="de-DE" altLang="de-DE" sz="1200" dirty="0">
              <a:solidFill>
                <a:schemeClr val="bg1"/>
              </a:solidFill>
            </a:endParaRPr>
          </a:p>
        </p:txBody>
      </p:sp>
      <p:sp>
        <p:nvSpPr>
          <p:cNvPr id="7" name="Inhaltsplatzhalter 2"/>
          <p:cNvSpPr txBox="1">
            <a:spLocks/>
          </p:cNvSpPr>
          <p:nvPr/>
        </p:nvSpPr>
        <p:spPr>
          <a:xfrm>
            <a:off x="3010070" y="3053191"/>
            <a:ext cx="2925187" cy="777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lvl1pPr marL="0" indent="0" algn="l" defTabSz="914400" rtl="0" eaLnBrk="1" latinLnBrk="0" hangingPunct="1">
              <a:lnSpc>
                <a:spcPct val="100000"/>
              </a:lnSpc>
              <a:spcBef>
                <a:spcPts val="0"/>
              </a:spcBef>
              <a:spcAft>
                <a:spcPts val="1200"/>
              </a:spcAft>
              <a:buFontTx/>
              <a:buNone/>
              <a:defRPr sz="1500" kern="1200">
                <a:solidFill>
                  <a:srgbClr val="4C4C4C"/>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1500" kern="1200">
                <a:solidFill>
                  <a:schemeClr val="bg1">
                    <a:lumMod val="50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Tx/>
              <a:buNone/>
              <a:defRPr sz="1500" kern="1200">
                <a:solidFill>
                  <a:schemeClr val="bg1">
                    <a:lumMod val="50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Tx/>
              <a:buNone/>
              <a:defRPr sz="1500" kern="1200">
                <a:solidFill>
                  <a:schemeClr val="bg1">
                    <a:lumMod val="50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Tx/>
              <a:buNone/>
              <a:defRPr sz="1500" kern="1200">
                <a:solidFill>
                  <a:schemeClr val="bg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ctr">
              <a:lnSpc>
                <a:spcPts val="1500"/>
              </a:lnSpc>
              <a:spcAft>
                <a:spcPts val="0"/>
              </a:spcAft>
            </a:pPr>
            <a:r>
              <a:rPr lang="de-DE" altLang="de-DE" sz="1200" b="1" dirty="0">
                <a:solidFill>
                  <a:schemeClr val="bg1"/>
                </a:solidFill>
              </a:rPr>
              <a:t>Präsidium</a:t>
            </a:r>
          </a:p>
          <a:p>
            <a:pPr algn="ctr">
              <a:lnSpc>
                <a:spcPts val="1500"/>
              </a:lnSpc>
              <a:spcAft>
                <a:spcPts val="0"/>
              </a:spcAft>
            </a:pPr>
            <a:r>
              <a:rPr lang="de-DE" altLang="de-DE" sz="1200" dirty="0">
                <a:solidFill>
                  <a:schemeClr val="bg1"/>
                </a:solidFill>
              </a:rPr>
              <a:t>7 Mitglieder • Wahlperiode 4 Jahre</a:t>
            </a:r>
          </a:p>
        </p:txBody>
      </p:sp>
      <p:sp>
        <p:nvSpPr>
          <p:cNvPr id="8" name="Inhaltsplatzhalter 2"/>
          <p:cNvSpPr txBox="1">
            <a:spLocks/>
          </p:cNvSpPr>
          <p:nvPr/>
        </p:nvSpPr>
        <p:spPr>
          <a:xfrm>
            <a:off x="6192638" y="2215966"/>
            <a:ext cx="2160000" cy="237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lvl1pPr marL="0" indent="0" algn="l" defTabSz="914400" rtl="0" eaLnBrk="1" latinLnBrk="0" hangingPunct="1">
              <a:lnSpc>
                <a:spcPct val="100000"/>
              </a:lnSpc>
              <a:spcBef>
                <a:spcPts val="0"/>
              </a:spcBef>
              <a:spcAft>
                <a:spcPts val="1200"/>
              </a:spcAft>
              <a:buFontTx/>
              <a:buNone/>
              <a:defRPr sz="1500" kern="1200">
                <a:solidFill>
                  <a:srgbClr val="4C4C4C"/>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1500" kern="1200">
                <a:solidFill>
                  <a:schemeClr val="bg1">
                    <a:lumMod val="50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Tx/>
              <a:buNone/>
              <a:defRPr sz="1500" kern="1200">
                <a:solidFill>
                  <a:schemeClr val="bg1">
                    <a:lumMod val="50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Tx/>
              <a:buNone/>
              <a:defRPr sz="1500" kern="1200">
                <a:solidFill>
                  <a:schemeClr val="bg1">
                    <a:lumMod val="50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Tx/>
              <a:buNone/>
              <a:defRPr sz="1500" kern="1200">
                <a:solidFill>
                  <a:schemeClr val="bg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lvl="0">
              <a:lnSpc>
                <a:spcPts val="1400"/>
              </a:lnSpc>
              <a:spcAft>
                <a:spcPts val="0"/>
              </a:spcAft>
            </a:pPr>
            <a:r>
              <a:rPr lang="de-DE" sz="1200" b="1" dirty="0">
                <a:solidFill>
                  <a:schemeClr val="bg1"/>
                </a:solidFill>
              </a:rPr>
              <a:t>Kooperationen</a:t>
            </a:r>
          </a:p>
          <a:p>
            <a:pPr marL="171450" lvl="0" indent="-171450">
              <a:lnSpc>
                <a:spcPts val="1400"/>
              </a:lnSpc>
              <a:spcAft>
                <a:spcPts val="0"/>
              </a:spcAft>
              <a:buFont typeface="Arial" panose="020B0604020202020204" pitchFamily="34" charset="0"/>
              <a:buChar char="•"/>
            </a:pPr>
            <a:r>
              <a:rPr lang="de-DE" sz="1200" dirty="0" err="1">
                <a:solidFill>
                  <a:schemeClr val="bg1"/>
                </a:solidFill>
              </a:rPr>
              <a:t>Dekanekonferenz</a:t>
            </a:r>
            <a:r>
              <a:rPr lang="de-DE" sz="1200" dirty="0">
                <a:solidFill>
                  <a:schemeClr val="bg1"/>
                </a:solidFill>
              </a:rPr>
              <a:t> (DEKA)</a:t>
            </a:r>
          </a:p>
          <a:p>
            <a:pPr marL="171450" lvl="0" indent="-171450">
              <a:lnSpc>
                <a:spcPts val="1400"/>
              </a:lnSpc>
              <a:spcAft>
                <a:spcPts val="0"/>
              </a:spcAft>
              <a:buFont typeface="Arial" panose="020B0604020202020204" pitchFamily="34" charset="0"/>
              <a:buChar char="•"/>
            </a:pPr>
            <a:r>
              <a:rPr lang="de-DE" sz="1200" dirty="0">
                <a:solidFill>
                  <a:schemeClr val="bg1"/>
                </a:solidFill>
              </a:rPr>
              <a:t>Deutsches Netzwerk für</a:t>
            </a:r>
          </a:p>
          <a:p>
            <a:pPr marL="171450" lvl="0" indent="-171450">
              <a:lnSpc>
                <a:spcPts val="1400"/>
              </a:lnSpc>
              <a:spcAft>
                <a:spcPts val="0"/>
              </a:spcAft>
              <a:buFont typeface="Arial" panose="020B0604020202020204" pitchFamily="34" charset="0"/>
              <a:buChar char="•"/>
            </a:pPr>
            <a:r>
              <a:rPr lang="de-DE" sz="1200" dirty="0">
                <a:solidFill>
                  <a:schemeClr val="bg1"/>
                </a:solidFill>
              </a:rPr>
              <a:t>Qualitätsentwicklung in der Pflege (DNQP)</a:t>
            </a:r>
          </a:p>
          <a:p>
            <a:pPr marL="171450" lvl="0" indent="-171450">
              <a:lnSpc>
                <a:spcPts val="1400"/>
              </a:lnSpc>
              <a:spcAft>
                <a:spcPts val="0"/>
              </a:spcAft>
              <a:buFont typeface="Arial" panose="020B0604020202020204" pitchFamily="34" charset="0"/>
              <a:buChar char="•"/>
            </a:pPr>
            <a:r>
              <a:rPr lang="de-DE" sz="1200" dirty="0">
                <a:solidFill>
                  <a:schemeClr val="bg1"/>
                </a:solidFill>
              </a:rPr>
              <a:t>Deutsche Gesellschaft für Pflegewissenschaft (DGP) </a:t>
            </a:r>
          </a:p>
          <a:p>
            <a:pPr marL="171450" lvl="0" indent="-171450">
              <a:lnSpc>
                <a:spcPts val="1400"/>
              </a:lnSpc>
              <a:spcAft>
                <a:spcPts val="0"/>
              </a:spcAft>
              <a:buFont typeface="Arial" panose="020B0604020202020204" pitchFamily="34" charset="0"/>
              <a:buChar char="•"/>
            </a:pPr>
            <a:r>
              <a:rPr lang="de-DE" sz="1200" dirty="0">
                <a:solidFill>
                  <a:schemeClr val="bg1"/>
                </a:solidFill>
              </a:rPr>
              <a:t>Fachverlage Medizin und Pflege</a:t>
            </a:r>
          </a:p>
          <a:p>
            <a:pPr marL="171450" lvl="0" indent="-171450">
              <a:lnSpc>
                <a:spcPts val="1400"/>
              </a:lnSpc>
              <a:spcAft>
                <a:spcPts val="0"/>
              </a:spcAft>
              <a:buFont typeface="Arial" panose="020B0604020202020204" pitchFamily="34" charset="0"/>
              <a:buChar char="•"/>
            </a:pPr>
            <a:r>
              <a:rPr lang="de-DE" sz="1200" dirty="0">
                <a:solidFill>
                  <a:schemeClr val="bg1"/>
                </a:solidFill>
              </a:rPr>
              <a:t>Landespflegekammern</a:t>
            </a:r>
          </a:p>
          <a:p>
            <a:pPr marL="171450" lvl="0" indent="-171450">
              <a:lnSpc>
                <a:spcPts val="1400"/>
              </a:lnSpc>
              <a:spcAft>
                <a:spcPts val="0"/>
              </a:spcAft>
              <a:buFont typeface="Arial" panose="020B0604020202020204" pitchFamily="34" charset="0"/>
              <a:buChar char="•"/>
            </a:pPr>
            <a:endParaRPr lang="de-DE" sz="1200" dirty="0">
              <a:solidFill>
                <a:schemeClr val="bg1"/>
              </a:solidFill>
            </a:endParaRPr>
          </a:p>
        </p:txBody>
      </p:sp>
      <p:sp>
        <p:nvSpPr>
          <p:cNvPr id="9" name="Inhaltsplatzhalter 2"/>
          <p:cNvSpPr txBox="1">
            <a:spLocks/>
          </p:cNvSpPr>
          <p:nvPr/>
        </p:nvSpPr>
        <p:spPr>
          <a:xfrm>
            <a:off x="724812" y="2233206"/>
            <a:ext cx="1988363" cy="235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lvl1pPr marL="0" indent="0" algn="l" defTabSz="914400" rtl="0" eaLnBrk="1" latinLnBrk="0" hangingPunct="1">
              <a:lnSpc>
                <a:spcPct val="100000"/>
              </a:lnSpc>
              <a:spcBef>
                <a:spcPts val="0"/>
              </a:spcBef>
              <a:spcAft>
                <a:spcPts val="1200"/>
              </a:spcAft>
              <a:buFontTx/>
              <a:buNone/>
              <a:defRPr sz="1500" kern="1200">
                <a:solidFill>
                  <a:srgbClr val="4C4C4C"/>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1500" kern="1200">
                <a:solidFill>
                  <a:schemeClr val="bg1">
                    <a:lumMod val="50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Tx/>
              <a:buNone/>
              <a:defRPr sz="1500" kern="1200">
                <a:solidFill>
                  <a:schemeClr val="bg1">
                    <a:lumMod val="50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Tx/>
              <a:buNone/>
              <a:defRPr sz="1500" kern="1200">
                <a:solidFill>
                  <a:schemeClr val="bg1">
                    <a:lumMod val="50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Tx/>
              <a:buNone/>
              <a:defRPr sz="1500" kern="1200">
                <a:solidFill>
                  <a:schemeClr val="bg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lvl="0">
              <a:lnSpc>
                <a:spcPts val="2000"/>
              </a:lnSpc>
              <a:spcAft>
                <a:spcPts val="0"/>
              </a:spcAft>
            </a:pPr>
            <a:r>
              <a:rPr lang="de-DE" altLang="de-DE" sz="1200" b="1" dirty="0">
                <a:solidFill>
                  <a:schemeClr val="bg1"/>
                </a:solidFill>
              </a:rPr>
              <a:t>Kontakt zu</a:t>
            </a:r>
          </a:p>
          <a:p>
            <a:pPr marL="171450" lvl="0" indent="-171450">
              <a:lnSpc>
                <a:spcPts val="2000"/>
              </a:lnSpc>
              <a:spcAft>
                <a:spcPts val="0"/>
              </a:spcAft>
              <a:buFont typeface="Arial" panose="020B0604020202020204" pitchFamily="34" charset="0"/>
              <a:buChar char="•"/>
            </a:pPr>
            <a:r>
              <a:rPr lang="de-DE" altLang="de-DE" sz="1200" dirty="0">
                <a:solidFill>
                  <a:schemeClr val="bg1"/>
                </a:solidFill>
              </a:rPr>
              <a:t>Bundestag</a:t>
            </a:r>
          </a:p>
          <a:p>
            <a:pPr marL="171450" lvl="0" indent="-171450">
              <a:lnSpc>
                <a:spcPts val="2000"/>
              </a:lnSpc>
              <a:spcAft>
                <a:spcPts val="0"/>
              </a:spcAft>
              <a:buFont typeface="Arial" panose="020B0604020202020204" pitchFamily="34" charset="0"/>
              <a:buChar char="•"/>
            </a:pPr>
            <a:r>
              <a:rPr lang="de-DE" altLang="de-DE" sz="1200" dirty="0">
                <a:solidFill>
                  <a:schemeClr val="bg1"/>
                </a:solidFill>
              </a:rPr>
              <a:t>Bundesrat</a:t>
            </a:r>
          </a:p>
          <a:p>
            <a:pPr marL="171450" lvl="0" indent="-171450">
              <a:lnSpc>
                <a:spcPts val="2000"/>
              </a:lnSpc>
              <a:spcAft>
                <a:spcPts val="0"/>
              </a:spcAft>
              <a:buFont typeface="Arial" panose="020B0604020202020204" pitchFamily="34" charset="0"/>
              <a:buChar char="•"/>
            </a:pPr>
            <a:r>
              <a:rPr lang="de-DE" altLang="de-DE" sz="1200" dirty="0">
                <a:solidFill>
                  <a:schemeClr val="bg1"/>
                </a:solidFill>
              </a:rPr>
              <a:t>Bundeskanzleramt</a:t>
            </a:r>
          </a:p>
          <a:p>
            <a:pPr marL="171450" lvl="0" indent="-171450">
              <a:lnSpc>
                <a:spcPts val="2000"/>
              </a:lnSpc>
              <a:spcAft>
                <a:spcPts val="0"/>
              </a:spcAft>
              <a:buFont typeface="Arial" panose="020B0604020202020204" pitchFamily="34" charset="0"/>
              <a:buChar char="•"/>
            </a:pPr>
            <a:r>
              <a:rPr lang="de-DE" altLang="de-DE" sz="1200" dirty="0">
                <a:solidFill>
                  <a:schemeClr val="bg1"/>
                </a:solidFill>
              </a:rPr>
              <a:t>Bundesregierung</a:t>
            </a:r>
          </a:p>
          <a:p>
            <a:pPr marL="171450" lvl="0" indent="-171450">
              <a:lnSpc>
                <a:spcPts val="2000"/>
              </a:lnSpc>
              <a:spcAft>
                <a:spcPts val="0"/>
              </a:spcAft>
              <a:buFont typeface="Arial" panose="020B0604020202020204" pitchFamily="34" charset="0"/>
              <a:buChar char="•"/>
            </a:pPr>
            <a:r>
              <a:rPr lang="de-DE" altLang="de-DE" sz="1200" dirty="0">
                <a:solidFill>
                  <a:schemeClr val="bg1"/>
                </a:solidFill>
              </a:rPr>
              <a:t>Parteien</a:t>
            </a:r>
          </a:p>
          <a:p>
            <a:pPr marL="171450" lvl="0" indent="-171450">
              <a:lnSpc>
                <a:spcPts val="2000"/>
              </a:lnSpc>
              <a:spcAft>
                <a:spcPts val="0"/>
              </a:spcAft>
              <a:buFont typeface="Arial" panose="020B0604020202020204" pitchFamily="34" charset="0"/>
              <a:buChar char="•"/>
            </a:pPr>
            <a:r>
              <a:rPr lang="de-DE" altLang="de-DE" sz="1200" dirty="0">
                <a:solidFill>
                  <a:schemeClr val="bg1"/>
                </a:solidFill>
              </a:rPr>
              <a:t>Landesministerien</a:t>
            </a:r>
          </a:p>
          <a:p>
            <a:pPr marL="171450" lvl="0" indent="-171450">
              <a:lnSpc>
                <a:spcPts val="2000"/>
              </a:lnSpc>
              <a:spcAft>
                <a:spcPts val="0"/>
              </a:spcAft>
              <a:buFont typeface="Arial" panose="020B0604020202020204" pitchFamily="34" charset="0"/>
              <a:buChar char="•"/>
            </a:pPr>
            <a:r>
              <a:rPr lang="de-DE" altLang="de-DE" sz="1200" dirty="0">
                <a:solidFill>
                  <a:schemeClr val="bg1"/>
                </a:solidFill>
              </a:rPr>
              <a:t>EU</a:t>
            </a:r>
          </a:p>
        </p:txBody>
      </p:sp>
      <p:sp>
        <p:nvSpPr>
          <p:cNvPr id="10" name="Inhaltsplatzhalter 2"/>
          <p:cNvSpPr txBox="1">
            <a:spLocks/>
          </p:cNvSpPr>
          <p:nvPr/>
        </p:nvSpPr>
        <p:spPr>
          <a:xfrm>
            <a:off x="4693920" y="4667838"/>
            <a:ext cx="1767840" cy="16213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32400" rIns="0" bIns="0" anchor="t">
            <a:noAutofit/>
          </a:bodyPr>
          <a:lstStyle>
            <a:lvl1pPr marL="0" indent="0" algn="l" defTabSz="914400" rtl="0" eaLnBrk="1" latinLnBrk="0" hangingPunct="1">
              <a:lnSpc>
                <a:spcPct val="100000"/>
              </a:lnSpc>
              <a:spcBef>
                <a:spcPts val="0"/>
              </a:spcBef>
              <a:spcAft>
                <a:spcPts val="1200"/>
              </a:spcAft>
              <a:buFontTx/>
              <a:buNone/>
              <a:defRPr sz="1500" kern="1200">
                <a:solidFill>
                  <a:srgbClr val="4C4C4C"/>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1500" kern="1200">
                <a:solidFill>
                  <a:schemeClr val="bg1">
                    <a:lumMod val="50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Tx/>
              <a:buNone/>
              <a:defRPr sz="1500" kern="1200">
                <a:solidFill>
                  <a:schemeClr val="bg1">
                    <a:lumMod val="50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Tx/>
              <a:buNone/>
              <a:defRPr sz="1500" kern="1200">
                <a:solidFill>
                  <a:schemeClr val="bg1">
                    <a:lumMod val="50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Tx/>
              <a:buNone/>
              <a:defRPr sz="1500" kern="1200">
                <a:solidFill>
                  <a:schemeClr val="bg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nSpc>
                <a:spcPts val="1600"/>
              </a:lnSpc>
              <a:spcAft>
                <a:spcPts val="0"/>
              </a:spcAft>
            </a:pPr>
            <a:r>
              <a:rPr lang="de-DE" altLang="de-DE" sz="1200" b="1" dirty="0">
                <a:solidFill>
                  <a:schemeClr val="bg1"/>
                </a:solidFill>
              </a:rPr>
              <a:t>Gesprächspartner</a:t>
            </a:r>
          </a:p>
          <a:p>
            <a:pPr marL="171450" indent="-171450">
              <a:lnSpc>
                <a:spcPts val="1600"/>
              </a:lnSpc>
              <a:spcAft>
                <a:spcPts val="0"/>
              </a:spcAft>
              <a:buFont typeface="Arial" panose="020B0604020202020204" pitchFamily="34" charset="0"/>
              <a:buChar char="•"/>
            </a:pPr>
            <a:r>
              <a:rPr lang="de-DE" altLang="de-DE" sz="1200" dirty="0">
                <a:solidFill>
                  <a:schemeClr val="bg1"/>
                </a:solidFill>
              </a:rPr>
              <a:t>BÄK</a:t>
            </a:r>
          </a:p>
          <a:p>
            <a:pPr marL="171450" indent="-171450">
              <a:lnSpc>
                <a:spcPts val="1600"/>
              </a:lnSpc>
              <a:spcAft>
                <a:spcPts val="0"/>
              </a:spcAft>
              <a:buFont typeface="Arial" panose="020B0604020202020204" pitchFamily="34" charset="0"/>
              <a:buChar char="•"/>
            </a:pPr>
            <a:r>
              <a:rPr lang="de-DE" altLang="de-DE" sz="1200" dirty="0">
                <a:solidFill>
                  <a:schemeClr val="bg1"/>
                </a:solidFill>
              </a:rPr>
              <a:t>DKG</a:t>
            </a:r>
          </a:p>
          <a:p>
            <a:pPr marL="171450" indent="-171450">
              <a:lnSpc>
                <a:spcPts val="1600"/>
              </a:lnSpc>
              <a:spcAft>
                <a:spcPts val="0"/>
              </a:spcAft>
              <a:buFont typeface="Arial" panose="020B0604020202020204" pitchFamily="34" charset="0"/>
              <a:buChar char="•"/>
            </a:pPr>
            <a:r>
              <a:rPr lang="de-DE" altLang="de-DE" sz="1200" dirty="0">
                <a:solidFill>
                  <a:schemeClr val="bg1"/>
                </a:solidFill>
              </a:rPr>
              <a:t>GKV / PKV</a:t>
            </a:r>
          </a:p>
          <a:p>
            <a:pPr marL="171450" indent="-171450">
              <a:lnSpc>
                <a:spcPts val="1600"/>
              </a:lnSpc>
              <a:spcAft>
                <a:spcPts val="0"/>
              </a:spcAft>
              <a:buFont typeface="Arial" panose="020B0604020202020204" pitchFamily="34" charset="0"/>
              <a:buChar char="•"/>
            </a:pPr>
            <a:r>
              <a:rPr lang="de-DE" altLang="de-DE" sz="1200" dirty="0">
                <a:solidFill>
                  <a:schemeClr val="bg1"/>
                </a:solidFill>
              </a:rPr>
              <a:t>KBV </a:t>
            </a:r>
          </a:p>
          <a:p>
            <a:pPr marL="171450" indent="-171450">
              <a:lnSpc>
                <a:spcPts val="1600"/>
              </a:lnSpc>
              <a:spcAft>
                <a:spcPts val="0"/>
              </a:spcAft>
              <a:buFont typeface="Arial" panose="020B0604020202020204" pitchFamily="34" charset="0"/>
              <a:buChar char="•"/>
            </a:pPr>
            <a:r>
              <a:rPr lang="de-DE" altLang="de-DE" sz="1200" dirty="0">
                <a:solidFill>
                  <a:schemeClr val="bg1"/>
                </a:solidFill>
              </a:rPr>
              <a:t>Gewerkschaften</a:t>
            </a:r>
          </a:p>
          <a:p>
            <a:pPr marL="171450" indent="-171450">
              <a:lnSpc>
                <a:spcPts val="1600"/>
              </a:lnSpc>
              <a:spcAft>
                <a:spcPts val="0"/>
              </a:spcAft>
              <a:buFont typeface="Arial" panose="020B0604020202020204" pitchFamily="34" charset="0"/>
              <a:buChar char="•"/>
            </a:pPr>
            <a:r>
              <a:rPr lang="de-DE" altLang="de-DE" sz="1200" dirty="0">
                <a:solidFill>
                  <a:schemeClr val="bg1"/>
                </a:solidFill>
              </a:rPr>
              <a:t>Landespflegeräte</a:t>
            </a:r>
          </a:p>
        </p:txBody>
      </p:sp>
      <p:sp>
        <p:nvSpPr>
          <p:cNvPr id="11" name="Inhaltsplatzhalter 2"/>
          <p:cNvSpPr txBox="1">
            <a:spLocks/>
          </p:cNvSpPr>
          <p:nvPr/>
        </p:nvSpPr>
        <p:spPr>
          <a:xfrm>
            <a:off x="2631440" y="4675516"/>
            <a:ext cx="1888802" cy="16136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43200" rIns="0" bIns="0" anchor="t">
            <a:noAutofit/>
          </a:bodyPr>
          <a:lstStyle>
            <a:lvl1pPr marL="0" indent="0" algn="l" defTabSz="914400" rtl="0" eaLnBrk="1" latinLnBrk="0" hangingPunct="1">
              <a:lnSpc>
                <a:spcPct val="100000"/>
              </a:lnSpc>
              <a:spcBef>
                <a:spcPts val="0"/>
              </a:spcBef>
              <a:spcAft>
                <a:spcPts val="1200"/>
              </a:spcAft>
              <a:buFontTx/>
              <a:buNone/>
              <a:defRPr sz="1500" kern="1200">
                <a:solidFill>
                  <a:srgbClr val="4C4C4C"/>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1500" kern="1200">
                <a:solidFill>
                  <a:schemeClr val="bg1">
                    <a:lumMod val="50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Tx/>
              <a:buNone/>
              <a:defRPr sz="1500" kern="1200">
                <a:solidFill>
                  <a:schemeClr val="bg1">
                    <a:lumMod val="50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Tx/>
              <a:buNone/>
              <a:defRPr sz="1500" kern="1200">
                <a:solidFill>
                  <a:schemeClr val="bg1">
                    <a:lumMod val="50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Tx/>
              <a:buNone/>
              <a:defRPr sz="1500" kern="1200">
                <a:solidFill>
                  <a:schemeClr val="bg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nSpc>
                <a:spcPts val="1300"/>
              </a:lnSpc>
              <a:spcAft>
                <a:spcPts val="0"/>
              </a:spcAft>
            </a:pPr>
            <a:r>
              <a:rPr lang="de-DE" altLang="de-DE" sz="1200" b="1" dirty="0">
                <a:solidFill>
                  <a:schemeClr val="bg1"/>
                </a:solidFill>
              </a:rPr>
              <a:t>Vertragliche Beteiligung</a:t>
            </a:r>
          </a:p>
          <a:p>
            <a:pPr marL="171450" indent="-171450">
              <a:lnSpc>
                <a:spcPts val="1300"/>
              </a:lnSpc>
              <a:spcAft>
                <a:spcPts val="0"/>
              </a:spcAft>
              <a:buFont typeface="Arial" panose="020B0604020202020204" pitchFamily="34" charset="0"/>
              <a:buChar char="•"/>
            </a:pPr>
            <a:r>
              <a:rPr lang="de-DE" altLang="de-DE" sz="1200" dirty="0">
                <a:solidFill>
                  <a:schemeClr val="bg1"/>
                </a:solidFill>
              </a:rPr>
              <a:t>Aktionsbündnis Patientensicherheit (APS)</a:t>
            </a:r>
          </a:p>
          <a:p>
            <a:pPr marL="171450" indent="-171450">
              <a:lnSpc>
                <a:spcPts val="1400"/>
              </a:lnSpc>
              <a:spcAft>
                <a:spcPts val="0"/>
              </a:spcAft>
              <a:buFont typeface="Arial" panose="020B0604020202020204" pitchFamily="34" charset="0"/>
              <a:buChar char="•"/>
            </a:pPr>
            <a:r>
              <a:rPr lang="de-DE" altLang="de-DE" sz="1200" dirty="0">
                <a:solidFill>
                  <a:schemeClr val="bg1"/>
                </a:solidFill>
              </a:rPr>
              <a:t>Gesellschafter </a:t>
            </a:r>
            <a:br>
              <a:rPr lang="de-DE" altLang="de-DE" sz="1200" dirty="0">
                <a:solidFill>
                  <a:schemeClr val="bg1"/>
                </a:solidFill>
              </a:rPr>
            </a:br>
            <a:r>
              <a:rPr lang="de-DE" altLang="de-DE" sz="1200" dirty="0" err="1">
                <a:solidFill>
                  <a:schemeClr val="bg1"/>
                </a:solidFill>
              </a:rPr>
              <a:t>RbP</a:t>
            </a:r>
            <a:r>
              <a:rPr lang="de-DE" altLang="de-DE" sz="1200" dirty="0">
                <a:solidFill>
                  <a:schemeClr val="bg1"/>
                </a:solidFill>
              </a:rPr>
              <a:t> –  Registrierung beruflich  Pflegender </a:t>
            </a:r>
          </a:p>
          <a:p>
            <a:pPr marL="171450" indent="-171450">
              <a:lnSpc>
                <a:spcPts val="1300"/>
              </a:lnSpc>
              <a:spcAft>
                <a:spcPts val="0"/>
              </a:spcAft>
              <a:buFont typeface="Arial" panose="020B0604020202020204" pitchFamily="34" charset="0"/>
              <a:buChar char="•"/>
            </a:pPr>
            <a:r>
              <a:rPr lang="de-DE" altLang="de-DE" sz="1200" dirty="0">
                <a:solidFill>
                  <a:schemeClr val="bg1"/>
                </a:solidFill>
              </a:rPr>
              <a:t>Critical </a:t>
            </a:r>
            <a:r>
              <a:rPr lang="de-DE" altLang="de-DE" sz="1200" dirty="0" err="1">
                <a:solidFill>
                  <a:schemeClr val="bg1"/>
                </a:solidFill>
              </a:rPr>
              <a:t>Incident</a:t>
            </a:r>
            <a:r>
              <a:rPr lang="de-DE" altLang="de-DE" sz="1200" dirty="0">
                <a:solidFill>
                  <a:schemeClr val="bg1"/>
                </a:solidFill>
              </a:rPr>
              <a:t> Reporting System (CIRS)</a:t>
            </a:r>
          </a:p>
        </p:txBody>
      </p:sp>
      <p:sp>
        <p:nvSpPr>
          <p:cNvPr id="12" name="Inhaltsplatzhalter 2"/>
          <p:cNvSpPr txBox="1">
            <a:spLocks/>
          </p:cNvSpPr>
          <p:nvPr/>
        </p:nvSpPr>
        <p:spPr>
          <a:xfrm>
            <a:off x="730126" y="4666890"/>
            <a:ext cx="1737030" cy="16222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36000" rIns="0" bIns="0" anchor="t">
            <a:noAutofit/>
          </a:bodyPr>
          <a:lstStyle>
            <a:lvl1pPr marL="0" indent="0" algn="l" defTabSz="914400" rtl="0" eaLnBrk="1" latinLnBrk="0" hangingPunct="1">
              <a:lnSpc>
                <a:spcPct val="100000"/>
              </a:lnSpc>
              <a:spcBef>
                <a:spcPts val="0"/>
              </a:spcBef>
              <a:spcAft>
                <a:spcPts val="1200"/>
              </a:spcAft>
              <a:buFontTx/>
              <a:buNone/>
              <a:defRPr sz="1500" kern="1200">
                <a:solidFill>
                  <a:srgbClr val="4C4C4C"/>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1500" kern="1200">
                <a:solidFill>
                  <a:schemeClr val="bg1">
                    <a:lumMod val="50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Tx/>
              <a:buNone/>
              <a:defRPr sz="1500" kern="1200">
                <a:solidFill>
                  <a:schemeClr val="bg1">
                    <a:lumMod val="50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Tx/>
              <a:buNone/>
              <a:defRPr sz="1500" kern="1200">
                <a:solidFill>
                  <a:schemeClr val="bg1">
                    <a:lumMod val="50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Tx/>
              <a:buNone/>
              <a:defRPr sz="1500" kern="1200">
                <a:solidFill>
                  <a:schemeClr val="bg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lvl="0">
              <a:lnSpc>
                <a:spcPts val="1500"/>
              </a:lnSpc>
              <a:spcAft>
                <a:spcPts val="0"/>
              </a:spcAft>
            </a:pPr>
            <a:r>
              <a:rPr lang="de-DE" altLang="de-DE" sz="1200" b="1" dirty="0">
                <a:solidFill>
                  <a:schemeClr val="bg1"/>
                </a:solidFill>
              </a:rPr>
              <a:t>Gesetzliche Beteiligung</a:t>
            </a:r>
            <a:endParaRPr lang="de-DE" sz="1200" dirty="0">
              <a:solidFill>
                <a:schemeClr val="bg1"/>
              </a:solidFill>
            </a:endParaRPr>
          </a:p>
          <a:p>
            <a:pPr marL="171450" indent="-171450">
              <a:lnSpc>
                <a:spcPts val="1500"/>
              </a:lnSpc>
              <a:spcAft>
                <a:spcPts val="0"/>
              </a:spcAft>
              <a:buFont typeface="Arial" panose="020B0604020202020204" pitchFamily="34" charset="0"/>
              <a:buChar char="•"/>
            </a:pPr>
            <a:r>
              <a:rPr lang="de-DE" altLang="de-DE" sz="1200" dirty="0">
                <a:solidFill>
                  <a:schemeClr val="bg1"/>
                </a:solidFill>
              </a:rPr>
              <a:t>Gemeinsamer Bundesausschuss </a:t>
            </a:r>
            <a:br>
              <a:rPr lang="de-DE" altLang="de-DE" sz="1200" dirty="0">
                <a:solidFill>
                  <a:schemeClr val="bg1"/>
                </a:solidFill>
              </a:rPr>
            </a:br>
            <a:r>
              <a:rPr lang="de-DE" altLang="de-DE" sz="1200" dirty="0">
                <a:solidFill>
                  <a:schemeClr val="bg1"/>
                </a:solidFill>
              </a:rPr>
              <a:t>(G-BA)</a:t>
            </a:r>
          </a:p>
          <a:p>
            <a:pPr marL="171450" indent="-171450">
              <a:lnSpc>
                <a:spcPts val="1500"/>
              </a:lnSpc>
              <a:spcAft>
                <a:spcPts val="0"/>
              </a:spcAft>
              <a:buFont typeface="Arial" panose="020B0604020202020204" pitchFamily="34" charset="0"/>
              <a:buChar char="•"/>
            </a:pPr>
            <a:r>
              <a:rPr lang="de-DE" altLang="de-DE" sz="1200" dirty="0">
                <a:solidFill>
                  <a:schemeClr val="bg1"/>
                </a:solidFill>
              </a:rPr>
              <a:t>Qualitätsausschuss Pflege</a:t>
            </a:r>
          </a:p>
          <a:p>
            <a:pPr marL="171450" indent="-171450">
              <a:lnSpc>
                <a:spcPts val="1500"/>
              </a:lnSpc>
              <a:spcAft>
                <a:spcPts val="0"/>
              </a:spcAft>
              <a:buFont typeface="Arial" panose="020B0604020202020204" pitchFamily="34" charset="0"/>
              <a:buChar char="•"/>
            </a:pPr>
            <a:r>
              <a:rPr lang="de-DE" altLang="de-DE" sz="1200" dirty="0">
                <a:solidFill>
                  <a:schemeClr val="bg1"/>
                </a:solidFill>
              </a:rPr>
              <a:t>§§ 17 a, b, c KHG</a:t>
            </a:r>
          </a:p>
        </p:txBody>
      </p:sp>
      <p:cxnSp>
        <p:nvCxnSpPr>
          <p:cNvPr id="14" name="Gerade Verbindung mit Pfeil 13"/>
          <p:cNvCxnSpPr/>
          <p:nvPr/>
        </p:nvCxnSpPr>
        <p:spPr>
          <a:xfrm>
            <a:off x="5935257" y="2055946"/>
            <a:ext cx="1314538" cy="14623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flipH="1">
            <a:off x="1713230" y="2044596"/>
            <a:ext cx="1250126" cy="13146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Gerader Verbinder 17"/>
          <p:cNvCxnSpPr>
            <a:endCxn id="8" idx="1"/>
          </p:cNvCxnSpPr>
          <p:nvPr/>
        </p:nvCxnSpPr>
        <p:spPr>
          <a:xfrm>
            <a:off x="5119370" y="2795526"/>
            <a:ext cx="1073268" cy="608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Gerader Verbinder 19"/>
          <p:cNvCxnSpPr>
            <a:endCxn id="9" idx="3"/>
          </p:cNvCxnSpPr>
          <p:nvPr/>
        </p:nvCxnSpPr>
        <p:spPr>
          <a:xfrm flipH="1">
            <a:off x="2713175" y="2802915"/>
            <a:ext cx="1073268" cy="6096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Gerader Verbinder 21"/>
          <p:cNvCxnSpPr/>
          <p:nvPr/>
        </p:nvCxnSpPr>
        <p:spPr>
          <a:xfrm flipH="1">
            <a:off x="3475176" y="2795526"/>
            <a:ext cx="553899" cy="1796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Gerader Verbinder 23"/>
          <p:cNvCxnSpPr/>
          <p:nvPr/>
        </p:nvCxnSpPr>
        <p:spPr>
          <a:xfrm>
            <a:off x="4791075" y="2802915"/>
            <a:ext cx="648476" cy="1789051"/>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E6163AC2-6F3B-4520-A56C-EA725AB8066C}"/>
              </a:ext>
            </a:extLst>
          </p:cNvPr>
          <p:cNvSpPr txBox="1"/>
          <p:nvPr/>
        </p:nvSpPr>
        <p:spPr>
          <a:xfrm rot="19850564">
            <a:off x="662156" y="3126660"/>
            <a:ext cx="7049661" cy="1862048"/>
          </a:xfrm>
          <a:prstGeom prst="rect">
            <a:avLst/>
          </a:prstGeom>
          <a:noFill/>
        </p:spPr>
        <p:txBody>
          <a:bodyPr wrap="square" rtlCol="0">
            <a:spAutoFit/>
          </a:bodyPr>
          <a:lstStyle/>
          <a:p>
            <a:pPr algn="ctr"/>
            <a:r>
              <a:rPr lang="de-DE" sz="11500" dirty="0">
                <a:solidFill>
                  <a:srgbClr val="FF0000"/>
                </a:solidFill>
                <a:latin typeface="Impact" panose="020B0806030902050204" pitchFamily="34" charset="0"/>
              </a:rPr>
              <a:t>Ehrenamt</a:t>
            </a:r>
          </a:p>
        </p:txBody>
      </p:sp>
      <p:pic>
        <p:nvPicPr>
          <p:cNvPr id="13" name="Grafik 12">
            <a:extLst>
              <a:ext uri="{FF2B5EF4-FFF2-40B4-BE49-F238E27FC236}">
                <a16:creationId xmlns:a16="http://schemas.microsoft.com/office/drawing/2014/main" id="{6B5A570A-7F07-46CD-9875-6D9D77973BB5}"/>
              </a:ext>
            </a:extLst>
          </p:cNvPr>
          <p:cNvPicPr>
            <a:picLocks noChangeAspect="1"/>
          </p:cNvPicPr>
          <p:nvPr/>
        </p:nvPicPr>
        <p:blipFill>
          <a:blip r:embed="rId3"/>
          <a:stretch>
            <a:fillRect/>
          </a:stretch>
        </p:blipFill>
        <p:spPr>
          <a:xfrm>
            <a:off x="1211483" y="40281"/>
            <a:ext cx="6777438" cy="6777438"/>
          </a:xfrm>
          <a:prstGeom prst="rect">
            <a:avLst/>
          </a:prstGeom>
        </p:spPr>
      </p:pic>
    </p:spTree>
    <p:extLst>
      <p:ext uri="{BB962C8B-B14F-4D97-AF65-F5344CB8AC3E}">
        <p14:creationId xmlns:p14="http://schemas.microsoft.com/office/powerpoint/2010/main" val="3196120877"/>
      </p:ext>
    </p:extLst>
  </p:cSld>
  <p:clrMapOvr>
    <a:masterClrMapping/>
  </p:clrMapOvr>
  <p:transition advClick="0" advTm="2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3"/>
                                        </p:tgtEl>
                                        <p:attrNameLst>
                                          <p:attrName>ppt_w</p:attrName>
                                        </p:attrNameLst>
                                      </p:cBhvr>
                                      <p:tavLst>
                                        <p:tav tm="0">
                                          <p:val>
                                            <p:strVal val="ppt_w"/>
                                          </p:val>
                                        </p:tav>
                                        <p:tav tm="100000">
                                          <p:val>
                                            <p:fltVal val="0"/>
                                          </p:val>
                                        </p:tav>
                                      </p:tavLst>
                                    </p:anim>
                                    <p:anim calcmode="lin" valueType="num">
                                      <p:cBhvr>
                                        <p:cTn id="7" dur="1000"/>
                                        <p:tgtEl>
                                          <p:spTgt spid="13"/>
                                        </p:tgtEl>
                                        <p:attrNameLst>
                                          <p:attrName>ppt_h</p:attrName>
                                        </p:attrNameLst>
                                      </p:cBhvr>
                                      <p:tavLst>
                                        <p:tav tm="0">
                                          <p:val>
                                            <p:strVal val="ppt_h"/>
                                          </p:val>
                                        </p:tav>
                                        <p:tav tm="100000">
                                          <p:val>
                                            <p:fltVal val="0"/>
                                          </p:val>
                                        </p:tav>
                                      </p:tavLst>
                                    </p:anim>
                                    <p:anim calcmode="lin" valueType="num">
                                      <p:cBhvr>
                                        <p:cTn id="8" dur="1000"/>
                                        <p:tgtEl>
                                          <p:spTgt spid="13"/>
                                        </p:tgtEl>
                                        <p:attrNameLst>
                                          <p:attrName>style.rotation</p:attrName>
                                        </p:attrNameLst>
                                      </p:cBhvr>
                                      <p:tavLst>
                                        <p:tav tm="0">
                                          <p:val>
                                            <p:fltVal val="0"/>
                                          </p:val>
                                        </p:tav>
                                        <p:tav tm="100000">
                                          <p:val>
                                            <p:fltVal val="90"/>
                                          </p:val>
                                        </p:tav>
                                      </p:tavLst>
                                    </p:anim>
                                    <p:animEffect transition="out" filter="fade">
                                      <p:cBhvr>
                                        <p:cTn id="9" dur="1000"/>
                                        <p:tgtEl>
                                          <p:spTgt spid="13"/>
                                        </p:tgtEl>
                                      </p:cBhvr>
                                    </p:animEffect>
                                    <p:set>
                                      <p:cBhvr>
                                        <p:cTn id="10" dur="1" fill="hold">
                                          <p:stCondLst>
                                            <p:cond delay="999"/>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F8378296-AC44-457C-BB1E-2C88566865D8}"/>
              </a:ext>
            </a:extLst>
          </p:cNvPr>
          <p:cNvSpPr>
            <a:spLocks noGrp="1"/>
          </p:cNvSpPr>
          <p:nvPr>
            <p:ph type="ftr" sz="quarter" idx="3"/>
          </p:nvPr>
        </p:nvSpPr>
        <p:spPr/>
        <p:txBody>
          <a:bodyPr/>
          <a:lstStyle/>
          <a:p>
            <a:r>
              <a:rPr lang="de-DE"/>
              <a:t>www.deutscher-pflegerat.de</a:t>
            </a:r>
            <a:endParaRPr lang="de-DE" dirty="0"/>
          </a:p>
        </p:txBody>
      </p:sp>
      <p:sp>
        <p:nvSpPr>
          <p:cNvPr id="3" name="Inhaltsplatzhalter 2">
            <a:extLst>
              <a:ext uri="{FF2B5EF4-FFF2-40B4-BE49-F238E27FC236}">
                <a16:creationId xmlns:a16="http://schemas.microsoft.com/office/drawing/2014/main" id="{DBB679E7-AA2B-42C4-8044-473778132738}"/>
              </a:ext>
            </a:extLst>
          </p:cNvPr>
          <p:cNvSpPr>
            <a:spLocks noGrp="1"/>
          </p:cNvSpPr>
          <p:nvPr>
            <p:ph idx="13"/>
          </p:nvPr>
        </p:nvSpPr>
        <p:spPr>
          <a:xfrm>
            <a:off x="730125" y="2375960"/>
            <a:ext cx="7705725" cy="3421063"/>
          </a:xfrm>
        </p:spPr>
        <p:txBody>
          <a:bodyPr>
            <a:normAutofit/>
          </a:bodyPr>
          <a:lstStyle/>
          <a:p>
            <a:pPr marL="285750" indent="-285750">
              <a:buFont typeface="Arial" panose="020B0604020202020204" pitchFamily="34" charset="0"/>
              <a:buChar char="•"/>
            </a:pPr>
            <a:r>
              <a:rPr lang="de-DE" sz="2400" dirty="0"/>
              <a:t>Bessere Arbeitsbedingungen</a:t>
            </a:r>
          </a:p>
          <a:p>
            <a:pPr marL="742950" lvl="1" indent="-285750">
              <a:buFont typeface="Arial" panose="020B0604020202020204" pitchFamily="34" charset="0"/>
              <a:buChar char="•"/>
            </a:pPr>
            <a:r>
              <a:rPr lang="de-DE" sz="2400" dirty="0"/>
              <a:t>Vergütung</a:t>
            </a:r>
          </a:p>
          <a:p>
            <a:pPr marL="742950" lvl="1" indent="-285750">
              <a:buFont typeface="Arial" panose="020B0604020202020204" pitchFamily="34" charset="0"/>
              <a:buChar char="•"/>
            </a:pPr>
            <a:r>
              <a:rPr lang="de-DE" sz="2400" dirty="0"/>
              <a:t>Personalausstattung in der Pflege</a:t>
            </a:r>
          </a:p>
          <a:p>
            <a:pPr marL="742950" lvl="1" indent="-285750">
              <a:buFont typeface="Arial" panose="020B0604020202020204" pitchFamily="34" charset="0"/>
              <a:buChar char="•"/>
            </a:pPr>
            <a:r>
              <a:rPr lang="de-DE" sz="2400" dirty="0"/>
              <a:t>Mitsprache</a:t>
            </a:r>
            <a:br>
              <a:rPr lang="de-DE" sz="2400" dirty="0"/>
            </a:br>
            <a:endParaRPr lang="de-DE" sz="2400" dirty="0"/>
          </a:p>
          <a:p>
            <a:endParaRPr lang="de-DE" dirty="0"/>
          </a:p>
        </p:txBody>
      </p:sp>
      <p:sp>
        <p:nvSpPr>
          <p:cNvPr id="4" name="Titel 3">
            <a:extLst>
              <a:ext uri="{FF2B5EF4-FFF2-40B4-BE49-F238E27FC236}">
                <a16:creationId xmlns:a16="http://schemas.microsoft.com/office/drawing/2014/main" id="{EB85A375-8C05-4480-A6D2-0502C54EBB27}"/>
              </a:ext>
            </a:extLst>
          </p:cNvPr>
          <p:cNvSpPr>
            <a:spLocks noGrp="1"/>
          </p:cNvSpPr>
          <p:nvPr>
            <p:ph type="title"/>
          </p:nvPr>
        </p:nvSpPr>
        <p:spPr/>
        <p:txBody>
          <a:bodyPr/>
          <a:lstStyle/>
          <a:p>
            <a:r>
              <a:rPr lang="de-DE" dirty="0"/>
              <a:t>Der Möglichkeiten gäbe es viele </a:t>
            </a:r>
            <a:r>
              <a:rPr lang="de-DE" sz="1200" dirty="0"/>
              <a:t>(oder: Nachhaltiges Klatschen)</a:t>
            </a:r>
            <a:endParaRPr lang="de-DE" dirty="0"/>
          </a:p>
        </p:txBody>
      </p:sp>
      <p:pic>
        <p:nvPicPr>
          <p:cNvPr id="8" name="Grafik 7">
            <a:extLst>
              <a:ext uri="{FF2B5EF4-FFF2-40B4-BE49-F238E27FC236}">
                <a16:creationId xmlns:a16="http://schemas.microsoft.com/office/drawing/2014/main" id="{B3E24F89-75C8-424E-ABDB-CCFFD980EDF2}"/>
              </a:ext>
            </a:extLst>
          </p:cNvPr>
          <p:cNvPicPr>
            <a:picLocks noChangeAspect="1"/>
          </p:cNvPicPr>
          <p:nvPr/>
        </p:nvPicPr>
        <p:blipFill>
          <a:blip r:embed="rId3"/>
          <a:stretch>
            <a:fillRect/>
          </a:stretch>
        </p:blipFill>
        <p:spPr>
          <a:xfrm rot="1195002">
            <a:off x="6589862" y="287978"/>
            <a:ext cx="2653062" cy="1043652"/>
          </a:xfrm>
          <a:prstGeom prst="rect">
            <a:avLst/>
          </a:prstGeom>
        </p:spPr>
      </p:pic>
    </p:spTree>
    <p:extLst>
      <p:ext uri="{BB962C8B-B14F-4D97-AF65-F5344CB8AC3E}">
        <p14:creationId xmlns:p14="http://schemas.microsoft.com/office/powerpoint/2010/main" val="2418868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4EFDFF2C-E84C-4EAE-AE05-A427A07B6A17}"/>
              </a:ext>
            </a:extLst>
          </p:cNvPr>
          <p:cNvPicPr>
            <a:picLocks noChangeAspect="1"/>
          </p:cNvPicPr>
          <p:nvPr/>
        </p:nvPicPr>
        <p:blipFill>
          <a:blip r:embed="rId3"/>
          <a:stretch>
            <a:fillRect/>
          </a:stretch>
        </p:blipFill>
        <p:spPr>
          <a:xfrm>
            <a:off x="3730048" y="2161310"/>
            <a:ext cx="4135005" cy="3994948"/>
          </a:xfrm>
          <a:prstGeom prst="rect">
            <a:avLst/>
          </a:prstGeom>
          <a:solidFill>
            <a:schemeClr val="tx1">
              <a:lumMod val="20000"/>
              <a:lumOff val="80000"/>
            </a:schemeClr>
          </a:solidFill>
        </p:spPr>
      </p:pic>
      <p:sp>
        <p:nvSpPr>
          <p:cNvPr id="2" name="Fußzeilenplatzhalter 1"/>
          <p:cNvSpPr>
            <a:spLocks noGrp="1"/>
          </p:cNvSpPr>
          <p:nvPr>
            <p:ph type="ftr" sz="quarter" idx="3"/>
          </p:nvPr>
        </p:nvSpPr>
        <p:spPr/>
        <p:txBody>
          <a:bodyPr/>
          <a:lstStyle/>
          <a:p>
            <a:r>
              <a:rPr lang="de-DE"/>
              <a:t>www.deutscher-pflegerat.de</a:t>
            </a:r>
            <a:endParaRPr lang="de-DE" dirty="0"/>
          </a:p>
        </p:txBody>
      </p:sp>
      <p:sp>
        <p:nvSpPr>
          <p:cNvPr id="3" name="Inhaltsplatzhalter 2"/>
          <p:cNvSpPr>
            <a:spLocks noGrp="1"/>
          </p:cNvSpPr>
          <p:nvPr>
            <p:ph idx="13"/>
          </p:nvPr>
        </p:nvSpPr>
        <p:spPr>
          <a:xfrm>
            <a:off x="750887" y="2161310"/>
            <a:ext cx="2595564" cy="3502364"/>
          </a:xfrm>
        </p:spPr>
        <p:txBody>
          <a:bodyPr/>
          <a:lstStyle/>
          <a:p>
            <a:pPr marL="285750" indent="-285750">
              <a:buFont typeface="Wingdings" panose="05000000000000000000" pitchFamily="2" charset="2"/>
              <a:buChar char="Ø"/>
            </a:pPr>
            <a:r>
              <a:rPr lang="de-DE" sz="2000" dirty="0"/>
              <a:t>4000 Euro</a:t>
            </a:r>
          </a:p>
          <a:p>
            <a:pPr marL="285750" indent="-285750">
              <a:buFont typeface="Wingdings" panose="05000000000000000000" pitchFamily="2" charset="2"/>
              <a:buChar char="Ø"/>
            </a:pPr>
            <a:r>
              <a:rPr lang="de-DE" dirty="0">
                <a:hlinkClick r:id="rId4"/>
              </a:rPr>
              <a:t>"</a:t>
            </a:r>
            <a:r>
              <a:rPr lang="de-DE" dirty="0" err="1">
                <a:hlinkClick r:id="rId4"/>
              </a:rPr>
              <a:t>Comparable</a:t>
            </a:r>
            <a:r>
              <a:rPr lang="de-DE" dirty="0">
                <a:hlinkClick r:id="rId4"/>
              </a:rPr>
              <a:t> </a:t>
            </a:r>
            <a:r>
              <a:rPr lang="de-DE" dirty="0" err="1">
                <a:hlinkClick r:id="rId4"/>
              </a:rPr>
              <a:t>Worth</a:t>
            </a:r>
            <a:r>
              <a:rPr lang="de-DE" dirty="0">
                <a:hlinkClick r:id="rId4"/>
              </a:rPr>
              <a:t>" – Wirtschafts- und Sozialwissenschaftliches Institut (WSI) in der Hans-Böckler-Stiftung</a:t>
            </a:r>
            <a:r>
              <a:rPr lang="de-DE" dirty="0"/>
              <a:t> </a:t>
            </a:r>
          </a:p>
          <a:p>
            <a:pPr marL="285750" indent="-285750">
              <a:buFont typeface="Wingdings" panose="05000000000000000000" pitchFamily="2" charset="2"/>
              <a:buChar char="Ø"/>
            </a:pPr>
            <a:endParaRPr lang="de-DE" dirty="0"/>
          </a:p>
        </p:txBody>
      </p:sp>
      <p:pic>
        <p:nvPicPr>
          <p:cNvPr id="4" name="Grafik 3">
            <a:extLst>
              <a:ext uri="{FF2B5EF4-FFF2-40B4-BE49-F238E27FC236}">
                <a16:creationId xmlns:a16="http://schemas.microsoft.com/office/drawing/2014/main" id="{4C8DDD55-2A54-4A33-A0A4-D815C6F39190}"/>
              </a:ext>
            </a:extLst>
          </p:cNvPr>
          <p:cNvPicPr>
            <a:picLocks noChangeAspect="1"/>
          </p:cNvPicPr>
          <p:nvPr/>
        </p:nvPicPr>
        <p:blipFill>
          <a:blip r:embed="rId5"/>
          <a:stretch>
            <a:fillRect/>
          </a:stretch>
        </p:blipFill>
        <p:spPr>
          <a:xfrm>
            <a:off x="6284728" y="-12290"/>
            <a:ext cx="2859272" cy="1889924"/>
          </a:xfrm>
          <a:prstGeom prst="rect">
            <a:avLst/>
          </a:prstGeom>
        </p:spPr>
      </p:pic>
    </p:spTree>
    <p:extLst>
      <p:ext uri="{BB962C8B-B14F-4D97-AF65-F5344CB8AC3E}">
        <p14:creationId xmlns:p14="http://schemas.microsoft.com/office/powerpoint/2010/main" val="1637648871"/>
      </p:ext>
    </p:extLst>
  </p:cSld>
  <p:clrMapOvr>
    <a:masterClrMapping/>
  </p:clrMapOvr>
  <p:transition advClick="0" advTm="20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6C53B96A-7A4E-4D67-B545-5F4E84F161F0}"/>
              </a:ext>
            </a:extLst>
          </p:cNvPr>
          <p:cNvSpPr>
            <a:spLocks noGrp="1"/>
          </p:cNvSpPr>
          <p:nvPr>
            <p:ph type="ftr" sz="quarter" idx="3"/>
          </p:nvPr>
        </p:nvSpPr>
        <p:spPr/>
        <p:txBody>
          <a:bodyPr/>
          <a:lstStyle/>
          <a:p>
            <a:r>
              <a:rPr lang="de-DE"/>
              <a:t>www.deutscher-pflegerat.de</a:t>
            </a:r>
            <a:endParaRPr lang="de-DE" dirty="0"/>
          </a:p>
        </p:txBody>
      </p:sp>
      <p:sp>
        <p:nvSpPr>
          <p:cNvPr id="3" name="Inhaltsplatzhalter 2">
            <a:extLst>
              <a:ext uri="{FF2B5EF4-FFF2-40B4-BE49-F238E27FC236}">
                <a16:creationId xmlns:a16="http://schemas.microsoft.com/office/drawing/2014/main" id="{A86D3DE8-7531-4DA1-A96E-4614D7E97809}"/>
              </a:ext>
            </a:extLst>
          </p:cNvPr>
          <p:cNvSpPr>
            <a:spLocks noGrp="1"/>
          </p:cNvSpPr>
          <p:nvPr>
            <p:ph idx="13"/>
          </p:nvPr>
        </p:nvSpPr>
        <p:spPr>
          <a:xfrm>
            <a:off x="655200" y="2454888"/>
            <a:ext cx="7705725" cy="3421063"/>
          </a:xfrm>
        </p:spPr>
        <p:txBody>
          <a:bodyPr/>
          <a:lstStyle/>
          <a:p>
            <a:pPr marL="285750" indent="-285750">
              <a:buFont typeface="Wingdings" panose="05000000000000000000" pitchFamily="2" charset="2"/>
              <a:buChar char="Ø"/>
            </a:pPr>
            <a:r>
              <a:rPr lang="de-DE" sz="2400" dirty="0"/>
              <a:t>Heilkundeübertragung</a:t>
            </a:r>
          </a:p>
          <a:p>
            <a:pPr marL="285750" indent="-285750">
              <a:buFont typeface="Wingdings" panose="05000000000000000000" pitchFamily="2" charset="2"/>
              <a:buChar char="Ø"/>
            </a:pPr>
            <a:r>
              <a:rPr lang="de-DE" sz="2400" dirty="0"/>
              <a:t>Neue Berufsfelder</a:t>
            </a:r>
          </a:p>
          <a:p>
            <a:pPr marL="285750" indent="-285750">
              <a:buFont typeface="Wingdings" panose="05000000000000000000" pitchFamily="2" charset="2"/>
              <a:buChar char="Ø"/>
            </a:pPr>
            <a:r>
              <a:rPr lang="de-DE" sz="2400" dirty="0"/>
              <a:t>Neue Gesundheitsversorgungsformen</a:t>
            </a:r>
          </a:p>
          <a:p>
            <a:pPr marL="285750" indent="-285750">
              <a:buFont typeface="Wingdings" panose="05000000000000000000" pitchFamily="2" charset="2"/>
              <a:buChar char="Ø"/>
            </a:pPr>
            <a:r>
              <a:rPr lang="de-DE" sz="2400" dirty="0"/>
              <a:t>Durchgängige Bildungskonzepte</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de-DE" altLang="de-DE" sz="2400" b="0" i="0" u="none" strike="noStrike" kern="1200" cap="none" spc="0" normalizeH="0" baseline="0" noProof="0" dirty="0">
                <a:ln>
                  <a:noFill/>
                </a:ln>
                <a:solidFill>
                  <a:srgbClr val="4C4C4C"/>
                </a:solidFill>
                <a:effectLst/>
                <a:uLnTx/>
                <a:uFillTx/>
                <a:latin typeface="Arial" panose="020B0604020202020204" pitchFamily="34" charset="0"/>
                <a:ea typeface="+mn-ea"/>
                <a:cs typeface="Arial" panose="020B0604020202020204" pitchFamily="34" charset="0"/>
              </a:rPr>
              <a:t>Personalausstattung in der Pflege</a:t>
            </a:r>
          </a:p>
          <a:p>
            <a:pPr marL="285750" indent="-285750">
              <a:buFont typeface="Arial" panose="020B0604020202020204" pitchFamily="34" charset="0"/>
              <a:buChar char="•"/>
            </a:pPr>
            <a:endParaRPr lang="de-DE" sz="1800" dirty="0"/>
          </a:p>
        </p:txBody>
      </p:sp>
      <p:pic>
        <p:nvPicPr>
          <p:cNvPr id="4" name="Grafik 3">
            <a:extLst>
              <a:ext uri="{FF2B5EF4-FFF2-40B4-BE49-F238E27FC236}">
                <a16:creationId xmlns:a16="http://schemas.microsoft.com/office/drawing/2014/main" id="{0EDACBB5-77B5-42A7-9D14-7560F0E51352}"/>
              </a:ext>
            </a:extLst>
          </p:cNvPr>
          <p:cNvPicPr>
            <a:picLocks noChangeAspect="1"/>
          </p:cNvPicPr>
          <p:nvPr/>
        </p:nvPicPr>
        <p:blipFill>
          <a:blip r:embed="rId3"/>
          <a:stretch>
            <a:fillRect/>
          </a:stretch>
        </p:blipFill>
        <p:spPr>
          <a:xfrm>
            <a:off x="6284728" y="0"/>
            <a:ext cx="2859272" cy="1889924"/>
          </a:xfrm>
          <a:prstGeom prst="rect">
            <a:avLst/>
          </a:prstGeom>
        </p:spPr>
      </p:pic>
    </p:spTree>
    <p:extLst>
      <p:ext uri="{BB962C8B-B14F-4D97-AF65-F5344CB8AC3E}">
        <p14:creationId xmlns:p14="http://schemas.microsoft.com/office/powerpoint/2010/main" val="1823860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3"/>
          </p:nvPr>
        </p:nvSpPr>
        <p:spPr/>
        <p:txBody>
          <a:bodyPr/>
          <a:lstStyle/>
          <a:p>
            <a:r>
              <a:rPr lang="de-DE"/>
              <a:t>www.deutscher-pflegerat.de</a:t>
            </a:r>
            <a:endParaRPr lang="de-DE" dirty="0"/>
          </a:p>
        </p:txBody>
      </p:sp>
      <p:sp>
        <p:nvSpPr>
          <p:cNvPr id="3" name="Inhaltsplatzhalter 2"/>
          <p:cNvSpPr>
            <a:spLocks noGrp="1"/>
          </p:cNvSpPr>
          <p:nvPr>
            <p:ph idx="13"/>
          </p:nvPr>
        </p:nvSpPr>
        <p:spPr>
          <a:xfrm>
            <a:off x="750886" y="2242610"/>
            <a:ext cx="7705725" cy="3796240"/>
          </a:xfrm>
        </p:spPr>
        <p:txBody>
          <a:bodyPr/>
          <a:lstStyle/>
          <a:p>
            <a:r>
              <a:rPr lang="de-DE" altLang="de-DE" dirty="0"/>
              <a:t>Aktuelle DPR-Positionen zu Themen wie </a:t>
            </a:r>
          </a:p>
          <a:p>
            <a:pPr marL="285750" indent="-285750">
              <a:spcAft>
                <a:spcPts val="600"/>
              </a:spcAft>
              <a:buFont typeface="Wingdings" panose="05000000000000000000" pitchFamily="2" charset="2"/>
              <a:buChar char="Ø"/>
            </a:pPr>
            <a:r>
              <a:rPr lang="de-DE" altLang="de-DE" dirty="0"/>
              <a:t>Personalausstattung in der Pflege,  </a:t>
            </a:r>
          </a:p>
          <a:p>
            <a:pPr marL="285750" indent="-285750">
              <a:spcAft>
                <a:spcPts val="600"/>
              </a:spcAft>
              <a:buFont typeface="Wingdings" panose="05000000000000000000" pitchFamily="2" charset="2"/>
              <a:buChar char="Ø"/>
            </a:pPr>
            <a:r>
              <a:rPr lang="de-DE" altLang="de-DE" dirty="0"/>
              <a:t>Bundespflegekammer, </a:t>
            </a:r>
          </a:p>
          <a:p>
            <a:pPr marL="285750" indent="-285750">
              <a:spcAft>
                <a:spcPts val="600"/>
              </a:spcAft>
              <a:buFont typeface="Wingdings" panose="05000000000000000000" pitchFamily="2" charset="2"/>
              <a:buChar char="Ø"/>
            </a:pPr>
            <a:r>
              <a:rPr lang="de-DE" altLang="de-DE" dirty="0"/>
              <a:t>Digitalisierung in der Pflege finden Sie unter</a:t>
            </a:r>
          </a:p>
          <a:p>
            <a:r>
              <a:rPr lang="de-DE" altLang="de-DE" u="sng" dirty="0">
                <a:solidFill>
                  <a:srgbClr val="0D4F9B"/>
                </a:solidFill>
              </a:rPr>
              <a:t>https://deutscher-pflegerat.de/category/personalausstattung/ </a:t>
            </a:r>
          </a:p>
          <a:p>
            <a:r>
              <a:rPr lang="de-DE" altLang="de-DE" dirty="0"/>
              <a:t>Den Newsletter des DPR finden Sie unter </a:t>
            </a:r>
            <a:br>
              <a:rPr lang="de-DE" altLang="de-DE" dirty="0"/>
            </a:br>
            <a:r>
              <a:rPr lang="de-DE" altLang="de-DE" dirty="0">
                <a:solidFill>
                  <a:srgbClr val="244581"/>
                </a:solidFill>
                <a:hlinkClick r:id="rId3"/>
              </a:rPr>
              <a:t>https://deutscher-pflegerat.de/verband/newsletter/</a:t>
            </a:r>
            <a:r>
              <a:rPr lang="de-DE" altLang="de-DE" dirty="0">
                <a:solidFill>
                  <a:srgbClr val="244581"/>
                </a:solidFill>
              </a:rPr>
              <a:t> </a:t>
            </a:r>
          </a:p>
          <a:p>
            <a:r>
              <a:rPr lang="de-DE" altLang="de-DE" dirty="0"/>
              <a:t>Aktuelle Pressemitteilungen finden Sie unter </a:t>
            </a:r>
            <a:br>
              <a:rPr lang="de-DE" altLang="de-DE" dirty="0"/>
            </a:br>
            <a:r>
              <a:rPr lang="de-DE" altLang="de-DE" dirty="0">
                <a:solidFill>
                  <a:srgbClr val="244581"/>
                </a:solidFill>
                <a:hlinkClick r:id="rId4"/>
              </a:rPr>
              <a:t>https://deutscher-pflegerat.de/category/pressemitteilungen/</a:t>
            </a:r>
            <a:r>
              <a:rPr lang="de-DE" altLang="de-DE" dirty="0">
                <a:solidFill>
                  <a:srgbClr val="244581"/>
                </a:solidFill>
              </a:rPr>
              <a:t> </a:t>
            </a:r>
          </a:p>
          <a:p>
            <a:endParaRPr lang="de-DE" dirty="0"/>
          </a:p>
        </p:txBody>
      </p:sp>
      <p:sp>
        <p:nvSpPr>
          <p:cNvPr id="4" name="Titel 3"/>
          <p:cNvSpPr>
            <a:spLocks noGrp="1"/>
          </p:cNvSpPr>
          <p:nvPr>
            <p:ph type="title"/>
          </p:nvPr>
        </p:nvSpPr>
        <p:spPr/>
        <p:txBody>
          <a:bodyPr/>
          <a:lstStyle/>
          <a:p>
            <a:r>
              <a:rPr lang="de-DE" dirty="0"/>
              <a:t>Aktuelles</a:t>
            </a:r>
          </a:p>
        </p:txBody>
      </p:sp>
    </p:spTree>
    <p:extLst>
      <p:ext uri="{BB962C8B-B14F-4D97-AF65-F5344CB8AC3E}">
        <p14:creationId xmlns:p14="http://schemas.microsoft.com/office/powerpoint/2010/main" val="3475222123"/>
      </p:ext>
    </p:extLst>
  </p:cSld>
  <p:clrMapOvr>
    <a:masterClrMapping/>
  </p:clrMapOvr>
  <p:transition advClick="0" advTm="20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3"/>
          </p:nvPr>
        </p:nvSpPr>
        <p:spPr/>
        <p:txBody>
          <a:bodyPr/>
          <a:lstStyle/>
          <a:p>
            <a:r>
              <a:rPr lang="de-DE"/>
              <a:t>www.deutscher-pflegerat.de</a:t>
            </a:r>
            <a:endParaRPr lang="de-DE" dirty="0"/>
          </a:p>
        </p:txBody>
      </p:sp>
      <p:sp>
        <p:nvSpPr>
          <p:cNvPr id="3" name="Titel 2"/>
          <p:cNvSpPr>
            <a:spLocks noGrp="1"/>
          </p:cNvSpPr>
          <p:nvPr>
            <p:ph type="title"/>
          </p:nvPr>
        </p:nvSpPr>
        <p:spPr>
          <a:xfrm>
            <a:off x="655200" y="2656936"/>
            <a:ext cx="2710300" cy="1440610"/>
          </a:xfrm>
        </p:spPr>
        <p:txBody>
          <a:bodyPr/>
          <a:lstStyle/>
          <a:p>
            <a:r>
              <a:rPr lang="de-DE" dirty="0"/>
              <a:t>Haben Sie Fragen?</a:t>
            </a:r>
            <a:br>
              <a:rPr lang="de-DE" dirty="0"/>
            </a:br>
            <a:br>
              <a:rPr lang="de-DE" dirty="0"/>
            </a:br>
            <a:br>
              <a:rPr lang="de-DE" dirty="0"/>
            </a:br>
            <a:br>
              <a:rPr lang="de-DE" dirty="0"/>
            </a:br>
            <a:br>
              <a:rPr lang="de-DE" dirty="0"/>
            </a:br>
            <a:br>
              <a:rPr lang="de-DE" dirty="0"/>
            </a:br>
            <a:endParaRPr lang="de-DE" dirty="0"/>
          </a:p>
        </p:txBody>
      </p:sp>
      <p:pic>
        <p:nvPicPr>
          <p:cNvPr id="4" name="Grafik 3"/>
          <p:cNvPicPr/>
          <p:nvPr/>
        </p:nvPicPr>
        <p:blipFill>
          <a:blip r:embed="rId3" cstate="print"/>
          <a:srcRect/>
          <a:stretch>
            <a:fillRect/>
          </a:stretch>
        </p:blipFill>
        <p:spPr bwMode="auto">
          <a:xfrm>
            <a:off x="725248" y="5517222"/>
            <a:ext cx="732617" cy="702424"/>
          </a:xfrm>
          <a:prstGeom prst="rect">
            <a:avLst/>
          </a:prstGeom>
          <a:noFill/>
          <a:ln w="9525">
            <a:noFill/>
            <a:miter lim="800000"/>
            <a:headEnd/>
            <a:tailEnd/>
          </a:ln>
        </p:spPr>
      </p:pic>
    </p:spTree>
  </p:cSld>
  <p:clrMapOvr>
    <a:masterClrMapping/>
  </p:clrMapOvr>
  <p:transition advClick="0" advTm="20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D43437B7-5445-4EE0-8204-73F48035E24F}"/>
              </a:ext>
            </a:extLst>
          </p:cNvPr>
          <p:cNvSpPr>
            <a:spLocks noGrp="1"/>
          </p:cNvSpPr>
          <p:nvPr>
            <p:ph type="ftr" sz="quarter" idx="3"/>
          </p:nvPr>
        </p:nvSpPr>
        <p:spPr/>
        <p:txBody>
          <a:bodyPr/>
          <a:lstStyle/>
          <a:p>
            <a:r>
              <a:rPr lang="de-DE"/>
              <a:t>www.deutscher-pflegerat.de</a:t>
            </a:r>
            <a:endParaRPr lang="de-DE" dirty="0"/>
          </a:p>
        </p:txBody>
      </p:sp>
      <p:pic>
        <p:nvPicPr>
          <p:cNvPr id="4" name="Grafik 3" descr="Ein Bild, das Karte enthält.&#10;&#10;Automatisch generierte Beschreibung">
            <a:extLst>
              <a:ext uri="{FF2B5EF4-FFF2-40B4-BE49-F238E27FC236}">
                <a16:creationId xmlns:a16="http://schemas.microsoft.com/office/drawing/2014/main" id="{050B21D3-B4EE-4E1E-A4A6-AC57BB16C9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22070"/>
            <a:ext cx="9144000" cy="4785360"/>
          </a:xfrm>
          <a:prstGeom prst="rect">
            <a:avLst/>
          </a:prstGeom>
        </p:spPr>
      </p:pic>
    </p:spTree>
    <p:extLst>
      <p:ext uri="{BB962C8B-B14F-4D97-AF65-F5344CB8AC3E}">
        <p14:creationId xmlns:p14="http://schemas.microsoft.com/office/powerpoint/2010/main" val="705354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0CE276D1-F20D-45F7-BFAB-747AA9ED8E3A}"/>
              </a:ext>
            </a:extLst>
          </p:cNvPr>
          <p:cNvPicPr>
            <a:picLocks noChangeAspect="1"/>
          </p:cNvPicPr>
          <p:nvPr/>
        </p:nvPicPr>
        <p:blipFill>
          <a:blip r:embed="rId3"/>
          <a:stretch>
            <a:fillRect/>
          </a:stretch>
        </p:blipFill>
        <p:spPr>
          <a:xfrm>
            <a:off x="-189188" y="0"/>
            <a:ext cx="12192001" cy="6858000"/>
          </a:xfrm>
          <a:prstGeom prst="rect">
            <a:avLst/>
          </a:prstGeom>
        </p:spPr>
      </p:pic>
      <p:sp>
        <p:nvSpPr>
          <p:cNvPr id="5" name="Textfeld 4">
            <a:extLst>
              <a:ext uri="{FF2B5EF4-FFF2-40B4-BE49-F238E27FC236}">
                <a16:creationId xmlns:a16="http://schemas.microsoft.com/office/drawing/2014/main" id="{42D1BBA0-038A-4FB0-AEBD-06926A092B7C}"/>
              </a:ext>
            </a:extLst>
          </p:cNvPr>
          <p:cNvSpPr txBox="1"/>
          <p:nvPr/>
        </p:nvSpPr>
        <p:spPr>
          <a:xfrm>
            <a:off x="4351284" y="152945"/>
            <a:ext cx="2727434" cy="3785652"/>
          </a:xfrm>
          <a:prstGeom prst="rect">
            <a:avLst/>
          </a:prstGeom>
          <a:noFill/>
        </p:spPr>
        <p:txBody>
          <a:bodyPr wrap="square">
            <a:spAutoFit/>
          </a:bodyPr>
          <a:lstStyle/>
          <a:p>
            <a:r>
              <a:rPr lang="de-DE" sz="2000" dirty="0">
                <a:solidFill>
                  <a:srgbClr val="4D4D4D"/>
                </a:solidFill>
              </a:rPr>
              <a:t>Selbstständigkeit ohne Verantwortung gibt es nicht, das muss sich jede einzelne von uns dauernd vor Augen halten. Wer soll uns denn unseren Beruf aufbauen, wenn wir es nicht selbst tun! Wir haben gar kein Recht zu verlangen, dass andere das tun</a:t>
            </a:r>
          </a:p>
        </p:txBody>
      </p:sp>
      <p:sp>
        <p:nvSpPr>
          <p:cNvPr id="9" name="Textfeld 8">
            <a:extLst>
              <a:ext uri="{FF2B5EF4-FFF2-40B4-BE49-F238E27FC236}">
                <a16:creationId xmlns:a16="http://schemas.microsoft.com/office/drawing/2014/main" id="{2222B724-B9C2-4477-AD04-AEEF26015122}"/>
              </a:ext>
            </a:extLst>
          </p:cNvPr>
          <p:cNvSpPr txBox="1"/>
          <p:nvPr/>
        </p:nvSpPr>
        <p:spPr>
          <a:xfrm>
            <a:off x="3815256" y="4091542"/>
            <a:ext cx="2727433" cy="1815882"/>
          </a:xfrm>
          <a:prstGeom prst="rect">
            <a:avLst/>
          </a:prstGeom>
          <a:noFill/>
        </p:spPr>
        <p:txBody>
          <a:bodyPr wrap="square">
            <a:spAutoFit/>
          </a:bodyPr>
          <a:lstStyle/>
          <a:p>
            <a:r>
              <a:rPr lang="de-DE" sz="1600" dirty="0">
                <a:solidFill>
                  <a:srgbClr val="4D4D4D"/>
                </a:solidFill>
              </a:rPr>
              <a:t>Ich bin müde, aber ich weiß, dass mein Land mich braucht. Dass ich die unmittelbare und einzige Hoffnung von Tausenden armer erschöpfter Frauen bin, macht mich zu einem starken Turm.</a:t>
            </a:r>
          </a:p>
        </p:txBody>
      </p:sp>
      <p:sp>
        <p:nvSpPr>
          <p:cNvPr id="11" name="Textfeld 10">
            <a:extLst>
              <a:ext uri="{FF2B5EF4-FFF2-40B4-BE49-F238E27FC236}">
                <a16:creationId xmlns:a16="http://schemas.microsoft.com/office/drawing/2014/main" id="{6F25941D-2E49-4322-8B78-A453C3515B26}"/>
              </a:ext>
            </a:extLst>
          </p:cNvPr>
          <p:cNvSpPr txBox="1"/>
          <p:nvPr/>
        </p:nvSpPr>
        <p:spPr>
          <a:xfrm>
            <a:off x="6600003" y="4365010"/>
            <a:ext cx="1735192" cy="2308324"/>
          </a:xfrm>
          <a:prstGeom prst="rect">
            <a:avLst/>
          </a:prstGeom>
          <a:noFill/>
        </p:spPr>
        <p:txBody>
          <a:bodyPr wrap="square">
            <a:spAutoFit/>
          </a:bodyPr>
          <a:lstStyle/>
          <a:p>
            <a:r>
              <a:rPr lang="de-DE" dirty="0">
                <a:solidFill>
                  <a:srgbClr val="4D4D4D"/>
                </a:solidFill>
              </a:rPr>
              <a:t>Die Entwicklung (des Pflegeberufs) fordert jetzt unbedingt das Verständnis und Interesse aller Gebildeten.</a:t>
            </a:r>
          </a:p>
        </p:txBody>
      </p:sp>
      <p:sp>
        <p:nvSpPr>
          <p:cNvPr id="12" name="Textfeld 11">
            <a:extLst>
              <a:ext uri="{FF2B5EF4-FFF2-40B4-BE49-F238E27FC236}">
                <a16:creationId xmlns:a16="http://schemas.microsoft.com/office/drawing/2014/main" id="{F0C99B17-BDC5-42BC-A676-12EB68A9B3B6}"/>
              </a:ext>
            </a:extLst>
          </p:cNvPr>
          <p:cNvSpPr txBox="1"/>
          <p:nvPr/>
        </p:nvSpPr>
        <p:spPr>
          <a:xfrm>
            <a:off x="0" y="6488668"/>
            <a:ext cx="3121573" cy="369332"/>
          </a:xfrm>
          <a:prstGeom prst="rect">
            <a:avLst/>
          </a:prstGeom>
          <a:noFill/>
        </p:spPr>
        <p:txBody>
          <a:bodyPr wrap="square" rtlCol="0">
            <a:spAutoFit/>
          </a:bodyPr>
          <a:lstStyle/>
          <a:p>
            <a:r>
              <a:rPr lang="de-DE" dirty="0">
                <a:solidFill>
                  <a:schemeClr val="bg1">
                    <a:lumMod val="75000"/>
                  </a:schemeClr>
                </a:solidFill>
              </a:rPr>
              <a:t>Agnes </a:t>
            </a:r>
            <a:r>
              <a:rPr lang="de-DE" dirty="0" err="1">
                <a:solidFill>
                  <a:schemeClr val="bg1">
                    <a:lumMod val="75000"/>
                  </a:schemeClr>
                </a:solidFill>
              </a:rPr>
              <a:t>Karll</a:t>
            </a:r>
            <a:r>
              <a:rPr lang="de-DE" dirty="0">
                <a:solidFill>
                  <a:schemeClr val="bg1">
                    <a:lumMod val="75000"/>
                  </a:schemeClr>
                </a:solidFill>
              </a:rPr>
              <a:t> 1868-1927 </a:t>
            </a:r>
          </a:p>
        </p:txBody>
      </p:sp>
    </p:spTree>
    <p:extLst>
      <p:ext uri="{BB962C8B-B14F-4D97-AF65-F5344CB8AC3E}">
        <p14:creationId xmlns:p14="http://schemas.microsoft.com/office/powerpoint/2010/main" val="3526637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3"/>
          </p:nvPr>
        </p:nvSpPr>
        <p:spPr/>
        <p:txBody>
          <a:bodyPr/>
          <a:lstStyle/>
          <a:p>
            <a:r>
              <a:rPr lang="de-DE" dirty="0"/>
              <a:t>www.deutscher-pflegerat.de</a:t>
            </a:r>
          </a:p>
        </p:txBody>
      </p:sp>
      <p:graphicFrame>
        <p:nvGraphicFramePr>
          <p:cNvPr id="6" name="Inhaltsplatzhalter 5"/>
          <p:cNvGraphicFramePr>
            <a:graphicFrameLocks noGrp="1"/>
          </p:cNvGraphicFramePr>
          <p:nvPr>
            <p:ph idx="13"/>
            <p:extLst>
              <p:ext uri="{D42A27DB-BD31-4B8C-83A1-F6EECF244321}">
                <p14:modId xmlns:p14="http://schemas.microsoft.com/office/powerpoint/2010/main" val="836638225"/>
              </p:ext>
            </p:extLst>
          </p:nvPr>
        </p:nvGraphicFramePr>
        <p:xfrm>
          <a:off x="682625" y="1797270"/>
          <a:ext cx="7705725" cy="3769182"/>
        </p:xfrm>
        <a:graphic>
          <a:graphicData uri="http://schemas.openxmlformats.org/drawingml/2006/table">
            <a:tbl>
              <a:tblPr firstRow="1" bandRow="1">
                <a:tableStyleId>{5C22544A-7EE6-4342-B048-85BDC9FD1C3A}</a:tableStyleId>
              </a:tblPr>
              <a:tblGrid>
                <a:gridCol w="7705725">
                  <a:extLst>
                    <a:ext uri="{9D8B030D-6E8A-4147-A177-3AD203B41FA5}">
                      <a16:colId xmlns:a16="http://schemas.microsoft.com/office/drawing/2014/main" val="3794916835"/>
                    </a:ext>
                  </a:extLst>
                </a:gridCol>
              </a:tblGrid>
              <a:tr h="731511">
                <a:tc>
                  <a:txBody>
                    <a:bodyPr/>
                    <a:lstStyle/>
                    <a:p>
                      <a:r>
                        <a:rPr lang="de-DE" sz="2400" dirty="0"/>
                        <a:t>Zahlen und Fakten:</a:t>
                      </a:r>
                    </a:p>
                    <a:p>
                      <a:r>
                        <a:rPr lang="de-DE" sz="2400" dirty="0"/>
                        <a:t>Pflegebedürftige und Versorgungsstrukturen</a:t>
                      </a:r>
                    </a:p>
                    <a:p>
                      <a:endParaRPr lang="de-DE" sz="2000" dirty="0"/>
                    </a:p>
                  </a:txBody>
                  <a:tcPr/>
                </a:tc>
                <a:extLst>
                  <a:ext uri="{0D108BD9-81ED-4DB2-BD59-A6C34878D82A}">
                    <a16:rowId xmlns:a16="http://schemas.microsoft.com/office/drawing/2014/main" val="2433760141"/>
                  </a:ext>
                </a:extLst>
              </a:tr>
              <a:tr h="5515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1500" dirty="0">
                          <a:latin typeface="Arial" panose="020B0604020202020204" pitchFamily="34" charset="0"/>
                          <a:cs typeface="Arial" panose="020B0604020202020204" pitchFamily="34" charset="0"/>
                        </a:rPr>
                        <a:t>Derzeit gibt es</a:t>
                      </a:r>
                      <a:r>
                        <a:rPr lang="de-DE" altLang="de-DE" sz="1500" b="1" dirty="0">
                          <a:latin typeface="Arial" panose="020B0604020202020204" pitchFamily="34" charset="0"/>
                          <a:cs typeface="Arial" panose="020B0604020202020204" pitchFamily="34" charset="0"/>
                        </a:rPr>
                        <a:t> 4,1 Mio</a:t>
                      </a:r>
                      <a:r>
                        <a:rPr lang="de-DE" altLang="de-DE" sz="1500" dirty="0">
                          <a:latin typeface="Arial" panose="020B0604020202020204" pitchFamily="34" charset="0"/>
                          <a:cs typeface="Arial" panose="020B0604020202020204" pitchFamily="34" charset="0"/>
                        </a:rPr>
                        <a:t>. Pflegebedürftige</a:t>
                      </a:r>
                      <a:endParaRPr lang="de-DE" sz="1500" dirty="0"/>
                    </a:p>
                  </a:txBody>
                  <a:tcPr/>
                </a:tc>
                <a:extLst>
                  <a:ext uri="{0D108BD9-81ED-4DB2-BD59-A6C34878D82A}">
                    <a16:rowId xmlns:a16="http://schemas.microsoft.com/office/drawing/2014/main" val="3408125818"/>
                  </a:ext>
                </a:extLst>
              </a:tr>
              <a:tr h="940326">
                <a:tc>
                  <a:txBody>
                    <a:bodyPr/>
                    <a:lstStyle/>
                    <a:p>
                      <a:pPr lvl="0"/>
                      <a:r>
                        <a:rPr lang="de-DE" altLang="de-DE" sz="1500" b="1" dirty="0">
                          <a:latin typeface="Arial" panose="020B0604020202020204" pitchFamily="34" charset="0"/>
                          <a:cs typeface="Arial" panose="020B0604020202020204" pitchFamily="34" charset="0"/>
                        </a:rPr>
                        <a:t>3,31 </a:t>
                      </a:r>
                      <a:r>
                        <a:rPr lang="de-DE" altLang="de-DE" sz="1500" dirty="0">
                          <a:latin typeface="Arial" panose="020B0604020202020204" pitchFamily="34" charset="0"/>
                          <a:cs typeface="Arial" panose="020B0604020202020204" pitchFamily="34" charset="0"/>
                        </a:rPr>
                        <a:t>Mio. Pflegebedürftige werden zu Hause versorgt </a:t>
                      </a:r>
                    </a:p>
                    <a:p>
                      <a:pPr marL="742950" lvl="1" indent="-285750">
                        <a:buFont typeface="Wingdings" panose="05000000000000000000" pitchFamily="2" charset="2"/>
                        <a:buChar char="Ø"/>
                      </a:pPr>
                      <a:r>
                        <a:rPr lang="de-DE" altLang="de-DE" sz="1500" dirty="0">
                          <a:latin typeface="Arial" panose="020B0604020202020204" pitchFamily="34" charset="0"/>
                          <a:cs typeface="Arial" panose="020B0604020202020204" pitchFamily="34" charset="0"/>
                        </a:rPr>
                        <a:t>2,12 Mio. durch Angehörige (Pflegegrad 2 bis 5),</a:t>
                      </a:r>
                    </a:p>
                    <a:p>
                      <a:pPr marL="742950" lvl="1" indent="-285750">
                        <a:buFont typeface="Wingdings" panose="05000000000000000000" pitchFamily="2" charset="2"/>
                        <a:buChar char="Ø"/>
                      </a:pPr>
                      <a:r>
                        <a:rPr lang="de-DE" altLang="de-DE" sz="1500" dirty="0">
                          <a:latin typeface="Arial" panose="020B0604020202020204" pitchFamily="34" charset="0"/>
                          <a:cs typeface="Arial" panose="020B0604020202020204" pitchFamily="34" charset="0"/>
                        </a:rPr>
                        <a:t>208 000 durch Angehörige (Pflegegrad</a:t>
                      </a:r>
                      <a:r>
                        <a:rPr lang="de-DE" altLang="de-DE" sz="1500" baseline="0" dirty="0">
                          <a:latin typeface="Arial" panose="020B0604020202020204" pitchFamily="34" charset="0"/>
                          <a:cs typeface="Arial" panose="020B0604020202020204" pitchFamily="34" charset="0"/>
                        </a:rPr>
                        <a:t> 1)</a:t>
                      </a:r>
                      <a:endParaRPr lang="de-DE" altLang="de-DE" sz="15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de-DE" altLang="de-DE" sz="1500" dirty="0">
                          <a:latin typeface="Arial" panose="020B0604020202020204" pitchFamily="34" charset="0"/>
                          <a:cs typeface="Arial" panose="020B0604020202020204" pitchFamily="34" charset="0"/>
                        </a:rPr>
                        <a:t>983 000 durch Angehörige und ambulante Pflegedienste</a:t>
                      </a:r>
                      <a:endParaRPr lang="de-DE" sz="15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83703909"/>
                  </a:ext>
                </a:extLst>
              </a:tr>
              <a:tr h="4979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1500" b="1" dirty="0">
                          <a:latin typeface="Arial" panose="020B0604020202020204" pitchFamily="34" charset="0"/>
                          <a:cs typeface="Arial" panose="020B0604020202020204" pitchFamily="34" charset="0"/>
                        </a:rPr>
                        <a:t>818 000 </a:t>
                      </a:r>
                      <a:r>
                        <a:rPr lang="de-DE" altLang="de-DE" sz="1500" b="0" dirty="0">
                          <a:latin typeface="Arial" panose="020B0604020202020204" pitchFamily="34" charset="0"/>
                          <a:cs typeface="Arial" panose="020B0604020202020204" pitchFamily="34" charset="0"/>
                        </a:rPr>
                        <a:t>Pflegebedürftige werden </a:t>
                      </a:r>
                      <a:r>
                        <a:rPr lang="de-DE" altLang="de-DE" sz="1500" dirty="0">
                          <a:latin typeface="Arial" panose="020B0604020202020204" pitchFamily="34" charset="0"/>
                          <a:cs typeface="Arial" panose="020B0604020202020204" pitchFamily="34" charset="0"/>
                        </a:rPr>
                        <a:t>in stationären Pflegeeinrichtungen versorgt</a:t>
                      </a:r>
                      <a:endParaRPr lang="de-DE" sz="1500" dirty="0"/>
                    </a:p>
                  </a:txBody>
                  <a:tcPr/>
                </a:tc>
                <a:extLst>
                  <a:ext uri="{0D108BD9-81ED-4DB2-BD59-A6C34878D82A}">
                    <a16:rowId xmlns:a16="http://schemas.microsoft.com/office/drawing/2014/main" val="571132991"/>
                  </a:ext>
                </a:extLst>
              </a:tr>
              <a:tr h="5860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1500" dirty="0">
                          <a:latin typeface="Arial" panose="020B0604020202020204" pitchFamily="34" charset="0"/>
                          <a:cs typeface="Arial" panose="020B0604020202020204" pitchFamily="34" charset="0"/>
                        </a:rPr>
                        <a:t>Bundesweit gibt es ca. </a:t>
                      </a:r>
                      <a:r>
                        <a:rPr lang="de-DE" altLang="de-DE" sz="1500" b="1" dirty="0">
                          <a:latin typeface="Arial" panose="020B0604020202020204" pitchFamily="34" charset="0"/>
                          <a:cs typeface="Arial" panose="020B0604020202020204" pitchFamily="34" charset="0"/>
                        </a:rPr>
                        <a:t>15.400 </a:t>
                      </a:r>
                      <a:r>
                        <a:rPr lang="de-DE" altLang="de-DE" sz="1500" dirty="0">
                          <a:latin typeface="Arial" panose="020B0604020202020204" pitchFamily="34" charset="0"/>
                          <a:cs typeface="Arial" panose="020B0604020202020204" pitchFamily="34" charset="0"/>
                        </a:rPr>
                        <a:t>Pflegeheime und </a:t>
                      </a:r>
                      <a:r>
                        <a:rPr lang="de-DE" altLang="de-DE" sz="1500" b="1" dirty="0">
                          <a:latin typeface="Arial" panose="020B0604020202020204" pitchFamily="34" charset="0"/>
                          <a:cs typeface="Arial" panose="020B0604020202020204" pitchFamily="34" charset="0"/>
                        </a:rPr>
                        <a:t>14.700</a:t>
                      </a:r>
                      <a:r>
                        <a:rPr lang="de-DE" altLang="de-DE" sz="1500" dirty="0">
                          <a:latin typeface="Arial" panose="020B0604020202020204" pitchFamily="34" charset="0"/>
                          <a:cs typeface="Arial" panose="020B0604020202020204" pitchFamily="34" charset="0"/>
                        </a:rPr>
                        <a:t>  ambulante Pflegedienste</a:t>
                      </a:r>
                      <a:endParaRPr lang="de-DE" sz="1500" dirty="0"/>
                    </a:p>
                  </a:txBody>
                  <a:tcPr/>
                </a:tc>
                <a:extLst>
                  <a:ext uri="{0D108BD9-81ED-4DB2-BD59-A6C34878D82A}">
                    <a16:rowId xmlns:a16="http://schemas.microsoft.com/office/drawing/2014/main" val="1786855174"/>
                  </a:ext>
                </a:extLst>
              </a:tr>
            </a:tbl>
          </a:graphicData>
        </a:graphic>
      </p:graphicFrame>
      <p:sp>
        <p:nvSpPr>
          <p:cNvPr id="4" name="Textfeld 3"/>
          <p:cNvSpPr txBox="1"/>
          <p:nvPr/>
        </p:nvSpPr>
        <p:spPr>
          <a:xfrm>
            <a:off x="647700" y="5500938"/>
            <a:ext cx="7740650" cy="261610"/>
          </a:xfrm>
          <a:prstGeom prst="rect">
            <a:avLst/>
          </a:prstGeom>
          <a:noFill/>
        </p:spPr>
        <p:txBody>
          <a:bodyPr wrap="square" rtlCol="0">
            <a:spAutoFit/>
          </a:bodyPr>
          <a:lstStyle/>
          <a:p>
            <a:pPr lvl="0" defTabSz="914400">
              <a:defRPr/>
            </a:pPr>
            <a:r>
              <a:rPr lang="de-DE" sz="1100" dirty="0"/>
              <a:t>Quelle: Pflegestatistik 2019</a:t>
            </a:r>
          </a:p>
        </p:txBody>
      </p:sp>
    </p:spTree>
    <p:extLst>
      <p:ext uri="{BB962C8B-B14F-4D97-AF65-F5344CB8AC3E}">
        <p14:creationId xmlns:p14="http://schemas.microsoft.com/office/powerpoint/2010/main" val="1089900251"/>
      </p:ext>
    </p:extLst>
  </p:cSld>
  <p:clrMapOvr>
    <a:masterClrMapping/>
  </p:clrMapOvr>
  <p:transition advClick="0" advTm="20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3"/>
          </p:nvPr>
        </p:nvSpPr>
        <p:spPr/>
        <p:txBody>
          <a:bodyPr/>
          <a:lstStyle/>
          <a:p>
            <a:r>
              <a:rPr lang="de-DE"/>
              <a:t>www.deutscher-pflegerat.de</a:t>
            </a:r>
            <a:endParaRPr lang="de-DE" dirty="0"/>
          </a:p>
        </p:txBody>
      </p:sp>
      <p:graphicFrame>
        <p:nvGraphicFramePr>
          <p:cNvPr id="6" name="Inhaltsplatzhalter 5"/>
          <p:cNvGraphicFramePr>
            <a:graphicFrameLocks noGrp="1"/>
          </p:cNvGraphicFramePr>
          <p:nvPr>
            <p:ph idx="13"/>
            <p:extLst>
              <p:ext uri="{D42A27DB-BD31-4B8C-83A1-F6EECF244321}">
                <p14:modId xmlns:p14="http://schemas.microsoft.com/office/powerpoint/2010/main" val="1360883366"/>
              </p:ext>
            </p:extLst>
          </p:nvPr>
        </p:nvGraphicFramePr>
        <p:xfrm>
          <a:off x="730125" y="1366257"/>
          <a:ext cx="7705725" cy="3451675"/>
        </p:xfrm>
        <a:graphic>
          <a:graphicData uri="http://schemas.openxmlformats.org/drawingml/2006/table">
            <a:tbl>
              <a:tblPr firstRow="1" bandRow="1">
                <a:tableStyleId>{5C22544A-7EE6-4342-B048-85BDC9FD1C3A}</a:tableStyleId>
              </a:tblPr>
              <a:tblGrid>
                <a:gridCol w="7705725">
                  <a:extLst>
                    <a:ext uri="{9D8B030D-6E8A-4147-A177-3AD203B41FA5}">
                      <a16:colId xmlns:a16="http://schemas.microsoft.com/office/drawing/2014/main" val="3794916835"/>
                    </a:ext>
                  </a:extLst>
                </a:gridCol>
              </a:tblGrid>
              <a:tr h="725973">
                <a:tc>
                  <a:txBody>
                    <a:bodyPr/>
                    <a:lstStyle/>
                    <a:p>
                      <a:r>
                        <a:rPr lang="de-DE" sz="2400" dirty="0"/>
                        <a:t>Zahlen und Fakten: Pflegende und Hebammen</a:t>
                      </a:r>
                    </a:p>
                    <a:p>
                      <a:endParaRPr lang="de-DE" dirty="0"/>
                    </a:p>
                  </a:txBody>
                  <a:tcPr/>
                </a:tc>
                <a:extLst>
                  <a:ext uri="{0D108BD9-81ED-4DB2-BD59-A6C34878D82A}">
                    <a16:rowId xmlns:a16="http://schemas.microsoft.com/office/drawing/2014/main" val="2433760141"/>
                  </a:ext>
                </a:extLst>
              </a:tr>
              <a:tr h="5345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1500" dirty="0">
                          <a:latin typeface="Arial" panose="020B0604020202020204" pitchFamily="34" charset="0"/>
                          <a:cs typeface="Arial" panose="020B0604020202020204" pitchFamily="34" charset="0"/>
                        </a:rPr>
                        <a:t>In Deutschland arbeiten ca. </a:t>
                      </a:r>
                      <a:r>
                        <a:rPr lang="de-DE" altLang="de-DE" sz="1500" b="1" dirty="0">
                          <a:latin typeface="Arial" panose="020B0604020202020204" pitchFamily="34" charset="0"/>
                          <a:cs typeface="Arial" panose="020B0604020202020204" pitchFamily="34" charset="0"/>
                        </a:rPr>
                        <a:t>729.000</a:t>
                      </a:r>
                      <a:r>
                        <a:rPr lang="de-DE" altLang="de-DE" sz="1500" b="0" baseline="30000" dirty="0">
                          <a:latin typeface="Arial" panose="020B0604020202020204" pitchFamily="34" charset="0"/>
                          <a:cs typeface="Arial" panose="020B0604020202020204" pitchFamily="34" charset="0"/>
                        </a:rPr>
                        <a:t>1</a:t>
                      </a:r>
                      <a:r>
                        <a:rPr lang="de-DE" altLang="de-DE" sz="1500" dirty="0">
                          <a:latin typeface="Arial" panose="020B0604020202020204" pitchFamily="34" charset="0"/>
                          <a:cs typeface="Arial" panose="020B0604020202020204" pitchFamily="34" charset="0"/>
                        </a:rPr>
                        <a:t> Pflegefachpersonen und </a:t>
                      </a:r>
                      <a:r>
                        <a:rPr lang="de-DE" altLang="de-DE" sz="1500" b="1" dirty="0">
                          <a:latin typeface="Arial" panose="020B0604020202020204" pitchFamily="34" charset="0"/>
                          <a:cs typeface="Arial" panose="020B0604020202020204" pitchFamily="34" charset="0"/>
                        </a:rPr>
                        <a:t>24.000</a:t>
                      </a:r>
                      <a:r>
                        <a:rPr lang="de-DE" altLang="de-DE" sz="1500" b="0" i="0" baseline="30000" dirty="0">
                          <a:latin typeface="Arial" panose="020B0604020202020204" pitchFamily="34" charset="0"/>
                          <a:cs typeface="Arial" panose="020B0604020202020204" pitchFamily="34" charset="0"/>
                        </a:rPr>
                        <a:t>2</a:t>
                      </a:r>
                      <a:r>
                        <a:rPr lang="de-DE" altLang="de-DE" sz="1500" dirty="0">
                          <a:latin typeface="Arial" panose="020B0604020202020204" pitchFamily="34" charset="0"/>
                          <a:cs typeface="Arial" panose="020B0604020202020204" pitchFamily="34" charset="0"/>
                        </a:rPr>
                        <a:t> Hebammen</a:t>
                      </a:r>
                      <a:endParaRPr lang="de-DE" sz="1500" baseline="30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55090513"/>
                  </a:ext>
                </a:extLst>
              </a:tr>
              <a:tr h="5104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1500" dirty="0">
                          <a:latin typeface="Arial" panose="020B0604020202020204" pitchFamily="34" charset="0"/>
                          <a:cs typeface="Arial" panose="020B0604020202020204" pitchFamily="34" charset="0"/>
                        </a:rPr>
                        <a:t>Geschätzt fehlen derzeit ca. </a:t>
                      </a:r>
                      <a:r>
                        <a:rPr lang="de-DE" altLang="de-DE" sz="1500" b="1" dirty="0">
                          <a:latin typeface="Arial" panose="020B0604020202020204" pitchFamily="34" charset="0"/>
                          <a:cs typeface="Arial" panose="020B0604020202020204" pitchFamily="34" charset="0"/>
                        </a:rPr>
                        <a:t>100.000</a:t>
                      </a:r>
                      <a:r>
                        <a:rPr lang="de-DE" altLang="de-DE" sz="1500" dirty="0">
                          <a:latin typeface="Arial" panose="020B0604020202020204" pitchFamily="34" charset="0"/>
                          <a:cs typeface="Arial" panose="020B0604020202020204" pitchFamily="34" charset="0"/>
                        </a:rPr>
                        <a:t>  Pflegende in den Krankenhäusern</a:t>
                      </a:r>
                      <a:r>
                        <a:rPr lang="de-DE" altLang="de-DE" sz="1500" baseline="30000" dirty="0">
                          <a:latin typeface="Arial" panose="020B0604020202020204" pitchFamily="34" charset="0"/>
                          <a:cs typeface="Arial" panose="020B0604020202020204" pitchFamily="34" charset="0"/>
                        </a:rPr>
                        <a:t>3 </a:t>
                      </a:r>
                      <a:r>
                        <a:rPr lang="de-DE" altLang="de-DE" sz="1500" baseline="0" dirty="0">
                          <a:latin typeface="Arial" panose="020B0604020202020204" pitchFamily="34" charset="0"/>
                          <a:cs typeface="Arial" panose="020B0604020202020204" pitchFamily="34" charset="0"/>
                        </a:rPr>
                        <a:t>und </a:t>
                      </a:r>
                      <a:r>
                        <a:rPr lang="de-DE" altLang="de-DE" sz="1500" b="1" baseline="0" dirty="0">
                          <a:latin typeface="Arial" panose="020B0604020202020204" pitchFamily="34" charset="0"/>
                          <a:cs typeface="Arial" panose="020B0604020202020204" pitchFamily="34" charset="0"/>
                        </a:rPr>
                        <a:t>120.000</a:t>
                      </a:r>
                      <a:r>
                        <a:rPr lang="de-DE" altLang="de-DE" sz="1500" baseline="0" dirty="0">
                          <a:latin typeface="Arial" panose="020B0604020202020204" pitchFamily="34" charset="0"/>
                          <a:cs typeface="Arial" panose="020B0604020202020204" pitchFamily="34" charset="0"/>
                        </a:rPr>
                        <a:t> in der Langzeitpflege</a:t>
                      </a:r>
                      <a:r>
                        <a:rPr lang="de-DE" altLang="de-DE" sz="1500" baseline="30000" dirty="0">
                          <a:latin typeface="Arial" panose="020B0604020202020204" pitchFamily="34" charset="0"/>
                          <a:cs typeface="Arial" panose="020B0604020202020204" pitchFamily="34" charset="0"/>
                        </a:rPr>
                        <a:t>4</a:t>
                      </a:r>
                      <a:endParaRPr lang="de-DE" sz="1500" baseline="30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6063789"/>
                  </a:ext>
                </a:extLst>
              </a:tr>
              <a:tr h="5781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1500" dirty="0">
                          <a:latin typeface="Arial" panose="020B0604020202020204" pitchFamily="34" charset="0"/>
                          <a:cs typeface="Arial" panose="020B0604020202020204" pitchFamily="34" charset="0"/>
                        </a:rPr>
                        <a:t>Aktuelle Situation: Weniger Pflegefachpersonen, gleiche Bettenzahl, steigende Fallzahl, kürzere Verweildauer</a:t>
                      </a:r>
                      <a:endParaRPr lang="de-DE" sz="1500" baseline="30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00392086"/>
                  </a:ext>
                </a:extLst>
              </a:tr>
              <a:tr h="4920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500" dirty="0">
                          <a:latin typeface="Arial" panose="020B0604020202020204" pitchFamily="34" charset="0"/>
                          <a:cs typeface="Arial" panose="020B0604020202020204" pitchFamily="34" charset="0"/>
                        </a:rPr>
                        <a:t>In der  Alten- und Krankenpflege sind ca. 40.000</a:t>
                      </a:r>
                      <a:r>
                        <a:rPr lang="de-DE" sz="1500" baseline="30000" dirty="0">
                          <a:latin typeface="Arial" panose="020B0604020202020204" pitchFamily="34" charset="0"/>
                          <a:cs typeface="Arial" panose="020B0604020202020204" pitchFamily="34" charset="0"/>
                        </a:rPr>
                        <a:t>5  </a:t>
                      </a:r>
                      <a:r>
                        <a:rPr lang="de-DE" sz="1500" baseline="0" dirty="0">
                          <a:latin typeface="Arial" panose="020B0604020202020204" pitchFamily="34" charset="0"/>
                          <a:cs typeface="Arial" panose="020B0604020202020204" pitchFamily="34" charset="0"/>
                        </a:rPr>
                        <a:t>Stellen unbesetzt </a:t>
                      </a:r>
                      <a:endParaRPr lang="de-DE" sz="1500" baseline="30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18714550"/>
                  </a:ext>
                </a:extLst>
              </a:tr>
              <a:tr h="566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1500" dirty="0">
                          <a:latin typeface="Arial" panose="020B0604020202020204" pitchFamily="34" charset="0"/>
                          <a:cs typeface="Arial" panose="020B0604020202020204" pitchFamily="34" charset="0"/>
                        </a:rPr>
                        <a:t>In den nächsten zehn Jahren erreichen ca. 500.000 Pflegende das Rentenalter</a:t>
                      </a:r>
                      <a:r>
                        <a:rPr lang="de-DE" altLang="de-DE" sz="1500" baseline="30000" dirty="0">
                          <a:latin typeface="Arial" panose="020B0604020202020204" pitchFamily="34" charset="0"/>
                          <a:cs typeface="Arial" panose="020B0604020202020204" pitchFamily="34" charset="0"/>
                        </a:rPr>
                        <a:t>6</a:t>
                      </a:r>
                      <a:endParaRPr lang="de-DE" sz="1500" baseline="30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91632290"/>
                  </a:ext>
                </a:extLst>
              </a:tr>
            </a:tbl>
          </a:graphicData>
        </a:graphic>
      </p:graphicFrame>
      <p:sp>
        <p:nvSpPr>
          <p:cNvPr id="3" name="Textfeld 2"/>
          <p:cNvSpPr txBox="1"/>
          <p:nvPr/>
        </p:nvSpPr>
        <p:spPr>
          <a:xfrm>
            <a:off x="647700" y="4935229"/>
            <a:ext cx="7740650" cy="1446550"/>
          </a:xfrm>
          <a:prstGeom prst="rect">
            <a:avLst/>
          </a:prstGeom>
          <a:noFill/>
        </p:spPr>
        <p:txBody>
          <a:bodyPr wrap="square" rtlCol="0">
            <a:spAutoFit/>
          </a:bodyPr>
          <a:lstStyle/>
          <a:p>
            <a:pPr lvl="0" defTabSz="914400">
              <a:defRPr/>
            </a:pPr>
            <a:r>
              <a:rPr lang="de-DE" sz="1100" dirty="0"/>
              <a:t>1 Eigene Darstellung auf Grundlage von der Pflegestatistik (2017) und der Krankenhausstatistik (2018)</a:t>
            </a:r>
          </a:p>
          <a:p>
            <a:pPr lvl="0" defTabSz="914400">
              <a:defRPr/>
            </a:pPr>
            <a:r>
              <a:rPr lang="de-DE" sz="1100" dirty="0"/>
              <a:t>2 Statista (2019) Anzahl der Hebammen und Entbindungspfleger in Deutschland in den Jahren 2000 bis 2017 (in 1.000) </a:t>
            </a:r>
          </a:p>
          <a:p>
            <a:pPr lvl="0" defTabSz="914400">
              <a:defRPr/>
            </a:pPr>
            <a:r>
              <a:rPr lang="de-DE" sz="1100" dirty="0"/>
              <a:t>3 Simon, M. (2015) Unterbesetzung und Personalmehrbedarf im Pflegedienst der allgemeinen Krankenhäuser. </a:t>
            </a:r>
          </a:p>
          <a:p>
            <a:pPr lvl="0" defTabSz="914400">
              <a:defRPr/>
            </a:pPr>
            <a:r>
              <a:rPr lang="de-DE" sz="1100" dirty="0"/>
              <a:t>4 Abschlussbericht 2020 zum  Projekt Entwicklung und Erprobung eines wissenschaftlich fundierten Verfahrens zur einheitlichen Bemessung des Personalbedarfs in Pflegeeinrichtungen nach qualitativen und quantitativen Maßstäben gemäß §113c SGB XI (</a:t>
            </a:r>
            <a:r>
              <a:rPr lang="de-DE" sz="1100" dirty="0" err="1"/>
              <a:t>PeBeM</a:t>
            </a:r>
            <a:r>
              <a:rPr lang="de-DE" sz="1100" dirty="0"/>
              <a:t>)</a:t>
            </a:r>
          </a:p>
          <a:p>
            <a:pPr lvl="0" defTabSz="914400">
              <a:defRPr/>
            </a:pPr>
            <a:r>
              <a:rPr lang="de-DE" sz="1100" dirty="0"/>
              <a:t>5 Bundesagentur für Arbeit (2020) Arbeitsmarktsituation im Pflegebereich. </a:t>
            </a:r>
          </a:p>
          <a:p>
            <a:pPr lvl="0" defTabSz="914400">
              <a:defRPr/>
            </a:pPr>
            <a:r>
              <a:rPr lang="de-DE" sz="1100" dirty="0"/>
              <a:t>6 Hochgerechnet aus dem "Bericht zur Lage der Pflegefachpersonen in Niedersachsenden" 2021</a:t>
            </a:r>
          </a:p>
        </p:txBody>
      </p:sp>
    </p:spTree>
    <p:extLst>
      <p:ext uri="{BB962C8B-B14F-4D97-AF65-F5344CB8AC3E}">
        <p14:creationId xmlns:p14="http://schemas.microsoft.com/office/powerpoint/2010/main" val="1382414934"/>
      </p:ext>
    </p:extLst>
  </p:cSld>
  <p:clrMapOvr>
    <a:masterClrMapping/>
  </p:clrMapOvr>
  <p:transition advClick="0" advTm="23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3"/>
          </p:nvPr>
        </p:nvSpPr>
        <p:spPr/>
        <p:txBody>
          <a:bodyPr/>
          <a:lstStyle/>
          <a:p>
            <a:r>
              <a:rPr lang="de-DE" dirty="0"/>
              <a:t>www.deutscher-pflegerat.de    </a:t>
            </a:r>
          </a:p>
        </p:txBody>
      </p:sp>
      <p:sp>
        <p:nvSpPr>
          <p:cNvPr id="3" name="Inhaltsplatzhalter 2"/>
          <p:cNvSpPr>
            <a:spLocks noGrp="1"/>
          </p:cNvSpPr>
          <p:nvPr>
            <p:ph idx="13"/>
          </p:nvPr>
        </p:nvSpPr>
        <p:spPr/>
        <p:txBody>
          <a:bodyPr/>
          <a:lstStyle/>
          <a:p>
            <a:pPr marL="285750" indent="-285750">
              <a:lnSpc>
                <a:spcPts val="1900"/>
              </a:lnSpc>
              <a:buFont typeface="Wingdings" panose="05000000000000000000" pitchFamily="2" charset="2"/>
              <a:buChar char="Ø"/>
            </a:pPr>
            <a:r>
              <a:rPr lang="de-DE" dirty="0"/>
              <a:t>Der demografische Wandel stellt die Gesellschaft vor enorme Herausforderungen.</a:t>
            </a:r>
          </a:p>
          <a:p>
            <a:pPr marL="285750" indent="-285750">
              <a:lnSpc>
                <a:spcPts val="1900"/>
              </a:lnSpc>
              <a:buFont typeface="Wingdings" panose="05000000000000000000" pitchFamily="2" charset="2"/>
              <a:buChar char="Ø"/>
            </a:pPr>
            <a:r>
              <a:rPr lang="de-DE" dirty="0"/>
              <a:t>Neue und andere Versorgungsbedarfe entstehen.</a:t>
            </a:r>
          </a:p>
          <a:p>
            <a:pPr marL="285750" indent="-285750">
              <a:lnSpc>
                <a:spcPts val="1900"/>
              </a:lnSpc>
              <a:buFont typeface="Wingdings" panose="05000000000000000000" pitchFamily="2" charset="2"/>
              <a:buChar char="Ø"/>
            </a:pPr>
            <a:r>
              <a:rPr lang="de-DE" dirty="0"/>
              <a:t>Die Rolle der zu Pflegenden und ihrer Angehörigen verändert sich.</a:t>
            </a:r>
          </a:p>
          <a:p>
            <a:pPr marL="285750" indent="-285750">
              <a:lnSpc>
                <a:spcPts val="1900"/>
              </a:lnSpc>
              <a:buFont typeface="Wingdings" panose="05000000000000000000" pitchFamily="2" charset="2"/>
              <a:buChar char="Ø"/>
            </a:pPr>
            <a:r>
              <a:rPr lang="de-DE" dirty="0"/>
              <a:t>Der Verantwortungsbereich der Pflege und des Hebammenwesens wächst. </a:t>
            </a:r>
          </a:p>
          <a:p>
            <a:pPr marL="285750" indent="-285750">
              <a:lnSpc>
                <a:spcPts val="1900"/>
              </a:lnSpc>
              <a:buFont typeface="Wingdings" panose="05000000000000000000" pitchFamily="2" charset="2"/>
              <a:buChar char="Ø"/>
            </a:pPr>
            <a:r>
              <a:rPr lang="de-DE" dirty="0"/>
              <a:t>Die Regelung der Aus- und Fortbildung wie auch das Berufsrecht müssen den Veränderungen angepasst werden.</a:t>
            </a:r>
          </a:p>
          <a:p>
            <a:pPr marL="285750" indent="-285750">
              <a:lnSpc>
                <a:spcPts val="1900"/>
              </a:lnSpc>
              <a:buFont typeface="Wingdings" panose="05000000000000000000" pitchFamily="2" charset="2"/>
              <a:buChar char="Ø"/>
            </a:pPr>
            <a:r>
              <a:rPr lang="de-DE" dirty="0"/>
              <a:t>Der Fachkräftemangel ist deutlich spürbar.</a:t>
            </a:r>
          </a:p>
          <a:p>
            <a:pPr marL="285750" indent="-285750">
              <a:lnSpc>
                <a:spcPts val="1900"/>
              </a:lnSpc>
              <a:buFont typeface="Wingdings" panose="05000000000000000000" pitchFamily="2" charset="2"/>
              <a:buChar char="Ø"/>
            </a:pPr>
            <a:r>
              <a:rPr lang="de-DE" dirty="0"/>
              <a:t>Pflege als Kostenfaktor versus Pflege als Qualitätsindikator und Versorgungssicherheit</a:t>
            </a:r>
          </a:p>
        </p:txBody>
      </p:sp>
      <p:sp>
        <p:nvSpPr>
          <p:cNvPr id="4" name="Titel 3"/>
          <p:cNvSpPr>
            <a:spLocks noGrp="1"/>
          </p:cNvSpPr>
          <p:nvPr>
            <p:ph type="title"/>
          </p:nvPr>
        </p:nvSpPr>
        <p:spPr/>
        <p:txBody>
          <a:bodyPr/>
          <a:lstStyle/>
          <a:p>
            <a:r>
              <a:rPr lang="de-DE" dirty="0"/>
              <a:t>Pflege in Deutschland</a:t>
            </a:r>
          </a:p>
        </p:txBody>
      </p:sp>
    </p:spTree>
  </p:cSld>
  <p:clrMapOvr>
    <a:masterClrMapping/>
  </p:clrMapOvr>
  <p:transition advClick="0" advTm="20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2594DD63-4E1B-4B68-A88D-A253679B3EB4}"/>
              </a:ext>
            </a:extLst>
          </p:cNvPr>
          <p:cNvSpPr>
            <a:spLocks noGrp="1"/>
          </p:cNvSpPr>
          <p:nvPr>
            <p:ph type="ftr" sz="quarter" idx="3"/>
          </p:nvPr>
        </p:nvSpPr>
        <p:spPr/>
        <p:txBody>
          <a:bodyPr/>
          <a:lstStyle/>
          <a:p>
            <a:r>
              <a:rPr lang="de-DE"/>
              <a:t>www.deutscher-pflegerat.de</a:t>
            </a:r>
            <a:endParaRPr lang="de-DE" dirty="0"/>
          </a:p>
        </p:txBody>
      </p:sp>
      <p:sp>
        <p:nvSpPr>
          <p:cNvPr id="3" name="Inhaltsplatzhalter 2">
            <a:extLst>
              <a:ext uri="{FF2B5EF4-FFF2-40B4-BE49-F238E27FC236}">
                <a16:creationId xmlns:a16="http://schemas.microsoft.com/office/drawing/2014/main" id="{5375142A-1EA6-4BF0-9838-3C6D842AA189}"/>
              </a:ext>
            </a:extLst>
          </p:cNvPr>
          <p:cNvSpPr>
            <a:spLocks noGrp="1"/>
          </p:cNvSpPr>
          <p:nvPr>
            <p:ph idx="13"/>
          </p:nvPr>
        </p:nvSpPr>
        <p:spPr/>
        <p:txBody>
          <a:bodyPr/>
          <a:lstStyle/>
          <a:p>
            <a:r>
              <a:rPr lang="de-DE" sz="2400" b="1" dirty="0"/>
              <a:t>(</a:t>
            </a:r>
            <a:r>
              <a:rPr lang="de-DE" sz="2400" b="1" dirty="0" err="1"/>
              <a:t>Un</a:t>
            </a:r>
            <a:r>
              <a:rPr lang="de-DE" sz="2400" b="1" dirty="0"/>
              <a:t>-)Gleichstellung als Blaupause:</a:t>
            </a:r>
          </a:p>
          <a:p>
            <a:endParaRPr lang="de-DE" sz="2400" b="1" dirty="0"/>
          </a:p>
          <a:p>
            <a:r>
              <a:rPr lang="de-DE" sz="2400" b="1" dirty="0"/>
              <a:t> </a:t>
            </a:r>
          </a:p>
        </p:txBody>
      </p:sp>
      <p:sp>
        <p:nvSpPr>
          <p:cNvPr id="4" name="Titel 3">
            <a:extLst>
              <a:ext uri="{FF2B5EF4-FFF2-40B4-BE49-F238E27FC236}">
                <a16:creationId xmlns:a16="http://schemas.microsoft.com/office/drawing/2014/main" id="{ECEAEE8F-419E-4C33-8FC7-F8B6A3D19627}"/>
              </a:ext>
            </a:extLst>
          </p:cNvPr>
          <p:cNvSpPr>
            <a:spLocks noGrp="1"/>
          </p:cNvSpPr>
          <p:nvPr>
            <p:ph type="title"/>
          </p:nvPr>
        </p:nvSpPr>
        <p:spPr/>
        <p:txBody>
          <a:bodyPr/>
          <a:lstStyle/>
          <a:p>
            <a:r>
              <a:rPr lang="de-DE" sz="2000" dirty="0"/>
              <a:t>Frauenbewegung und Pflege – Geschwister im Geiste</a:t>
            </a:r>
          </a:p>
        </p:txBody>
      </p:sp>
      <p:sp>
        <p:nvSpPr>
          <p:cNvPr id="5" name="Pfeil: nach links und rechts 4">
            <a:extLst>
              <a:ext uri="{FF2B5EF4-FFF2-40B4-BE49-F238E27FC236}">
                <a16:creationId xmlns:a16="http://schemas.microsoft.com/office/drawing/2014/main" id="{BEBDC930-51B6-4BB3-800E-8AA391B2565C}"/>
              </a:ext>
            </a:extLst>
          </p:cNvPr>
          <p:cNvSpPr/>
          <p:nvPr/>
        </p:nvSpPr>
        <p:spPr>
          <a:xfrm>
            <a:off x="4143375" y="2694816"/>
            <a:ext cx="3282950" cy="7747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Vergütungssituation</a:t>
            </a:r>
          </a:p>
        </p:txBody>
      </p:sp>
      <p:sp>
        <p:nvSpPr>
          <p:cNvPr id="6" name="Pfeil: nach links und rechts 5">
            <a:extLst>
              <a:ext uri="{FF2B5EF4-FFF2-40B4-BE49-F238E27FC236}">
                <a16:creationId xmlns:a16="http://schemas.microsoft.com/office/drawing/2014/main" id="{EDE71FA7-E409-494C-8429-F327D5C4FCFC}"/>
              </a:ext>
            </a:extLst>
          </p:cNvPr>
          <p:cNvSpPr/>
          <p:nvPr/>
        </p:nvSpPr>
        <p:spPr>
          <a:xfrm>
            <a:off x="1054893" y="3348719"/>
            <a:ext cx="4591050" cy="7747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Anerkennung der Arbeitsleistung</a:t>
            </a:r>
          </a:p>
        </p:txBody>
      </p:sp>
      <p:sp>
        <p:nvSpPr>
          <p:cNvPr id="7" name="Pfeil: nach links und rechts 6">
            <a:extLst>
              <a:ext uri="{FF2B5EF4-FFF2-40B4-BE49-F238E27FC236}">
                <a16:creationId xmlns:a16="http://schemas.microsoft.com/office/drawing/2014/main" id="{F06592E6-6F18-46D5-9281-D3DCE87C6832}"/>
              </a:ext>
            </a:extLst>
          </p:cNvPr>
          <p:cNvSpPr/>
          <p:nvPr/>
        </p:nvSpPr>
        <p:spPr>
          <a:xfrm>
            <a:off x="3067050" y="4021167"/>
            <a:ext cx="5435600" cy="7747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b="1" dirty="0"/>
              <a:t>Strukturelle Mitsprache im Gesundheitssystem</a:t>
            </a:r>
            <a:endParaRPr lang="de-DE" dirty="0"/>
          </a:p>
        </p:txBody>
      </p:sp>
      <p:sp>
        <p:nvSpPr>
          <p:cNvPr id="8" name="Pfeil: nach links und rechts 7">
            <a:extLst>
              <a:ext uri="{FF2B5EF4-FFF2-40B4-BE49-F238E27FC236}">
                <a16:creationId xmlns:a16="http://schemas.microsoft.com/office/drawing/2014/main" id="{52BBE44D-09BF-4E6E-9B20-CB9927E569A9}"/>
              </a:ext>
            </a:extLst>
          </p:cNvPr>
          <p:cNvSpPr/>
          <p:nvPr/>
        </p:nvSpPr>
        <p:spPr>
          <a:xfrm>
            <a:off x="1289050" y="4693615"/>
            <a:ext cx="3282950" cy="7747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b="1" dirty="0"/>
              <a:t>Handlungsautonomie</a:t>
            </a:r>
            <a:endParaRPr lang="de-DE" dirty="0"/>
          </a:p>
        </p:txBody>
      </p:sp>
      <p:sp>
        <p:nvSpPr>
          <p:cNvPr id="9" name="Pfeil: nach links und rechts 8">
            <a:extLst>
              <a:ext uri="{FF2B5EF4-FFF2-40B4-BE49-F238E27FC236}">
                <a16:creationId xmlns:a16="http://schemas.microsoft.com/office/drawing/2014/main" id="{3DCA15F0-76FD-43A7-9814-AD7F57F15705}"/>
              </a:ext>
            </a:extLst>
          </p:cNvPr>
          <p:cNvSpPr/>
          <p:nvPr/>
        </p:nvSpPr>
        <p:spPr>
          <a:xfrm>
            <a:off x="4572000" y="5074183"/>
            <a:ext cx="3282950" cy="7747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b="1" dirty="0"/>
              <a:t>Bildung</a:t>
            </a:r>
            <a:endParaRPr lang="de-DE" dirty="0"/>
          </a:p>
        </p:txBody>
      </p:sp>
    </p:spTree>
    <p:extLst>
      <p:ext uri="{BB962C8B-B14F-4D97-AF65-F5344CB8AC3E}">
        <p14:creationId xmlns:p14="http://schemas.microsoft.com/office/powerpoint/2010/main" val="2093126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8BABEFD0-1439-47F4-BA23-83145DF45DE0}"/>
              </a:ext>
            </a:extLst>
          </p:cNvPr>
          <p:cNvSpPr>
            <a:spLocks noGrp="1"/>
          </p:cNvSpPr>
          <p:nvPr>
            <p:ph type="ftr" sz="quarter" idx="3"/>
          </p:nvPr>
        </p:nvSpPr>
        <p:spPr>
          <a:xfrm>
            <a:off x="3028950" y="6515390"/>
            <a:ext cx="30861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alpha val="80000"/>
                  </a:schemeClr>
                </a:solidFill>
                <a:latin typeface="+mn-lt"/>
                <a:ea typeface="+mn-ea"/>
                <a:cs typeface="+mn-cs"/>
              </a:rPr>
              <a:t>PflBG - Stand der Dinge | Christine Vogler</a:t>
            </a:r>
          </a:p>
        </p:txBody>
      </p:sp>
      <p:sp>
        <p:nvSpPr>
          <p:cNvPr id="5" name="Foliennummernplatzhalter 4">
            <a:extLst>
              <a:ext uri="{FF2B5EF4-FFF2-40B4-BE49-F238E27FC236}">
                <a16:creationId xmlns:a16="http://schemas.microsoft.com/office/drawing/2014/main" id="{A2AC8BDB-3D95-4C25-BD23-9A83CAB12A11}"/>
              </a:ext>
            </a:extLst>
          </p:cNvPr>
          <p:cNvSpPr>
            <a:spLocks noGrp="1"/>
          </p:cNvSpPr>
          <p:nvPr>
            <p:ph type="sldNum" sz="quarter" idx="4294967295"/>
          </p:nvPr>
        </p:nvSpPr>
        <p:spPr>
          <a:xfrm>
            <a:off x="0" y="0"/>
            <a:ext cx="0" cy="0"/>
          </a:xfrm>
        </p:spPr>
        <p:txBody>
          <a:bodyPr/>
          <a:lstStyle/>
          <a:p>
            <a:pPr>
              <a:spcAft>
                <a:spcPts val="600"/>
              </a:spcAft>
            </a:pPr>
            <a:endParaRPr lang="de-DE" dirty="0"/>
          </a:p>
        </p:txBody>
      </p:sp>
      <p:pic>
        <p:nvPicPr>
          <p:cNvPr id="7" name="Grafik 6">
            <a:extLst>
              <a:ext uri="{FF2B5EF4-FFF2-40B4-BE49-F238E27FC236}">
                <a16:creationId xmlns:a16="http://schemas.microsoft.com/office/drawing/2014/main" id="{696D207A-224A-41A2-B139-848699C3EAC7}"/>
              </a:ext>
            </a:extLst>
          </p:cNvPr>
          <p:cNvPicPr>
            <a:picLocks noChangeAspect="1"/>
          </p:cNvPicPr>
          <p:nvPr/>
        </p:nvPicPr>
        <p:blipFill>
          <a:blip r:embed="rId3"/>
          <a:stretch>
            <a:fillRect/>
          </a:stretch>
        </p:blipFill>
        <p:spPr>
          <a:xfrm>
            <a:off x="0" y="0"/>
            <a:ext cx="9143999" cy="6858000"/>
          </a:xfrm>
          <a:prstGeom prst="rect">
            <a:avLst/>
          </a:prstGeom>
        </p:spPr>
      </p:pic>
    </p:spTree>
    <p:extLst>
      <p:ext uri="{BB962C8B-B14F-4D97-AF65-F5344CB8AC3E}">
        <p14:creationId xmlns:p14="http://schemas.microsoft.com/office/powerpoint/2010/main" val="327826090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3"/>
          </p:nvPr>
        </p:nvSpPr>
        <p:spPr/>
        <p:txBody>
          <a:bodyPr/>
          <a:lstStyle/>
          <a:p>
            <a:r>
              <a:rPr lang="de-DE"/>
              <a:t>www.deutscher-pflegerat.de</a:t>
            </a:r>
            <a:endParaRPr lang="de-DE" dirty="0"/>
          </a:p>
        </p:txBody>
      </p:sp>
      <p:sp>
        <p:nvSpPr>
          <p:cNvPr id="4" name="Titel 3"/>
          <p:cNvSpPr>
            <a:spLocks noGrp="1"/>
          </p:cNvSpPr>
          <p:nvPr>
            <p:ph type="title"/>
          </p:nvPr>
        </p:nvSpPr>
        <p:spPr/>
        <p:txBody>
          <a:bodyPr/>
          <a:lstStyle/>
          <a:p>
            <a:r>
              <a:rPr lang="de-DE" dirty="0"/>
              <a:t>Mitgliedsverbände</a:t>
            </a:r>
          </a:p>
        </p:txBody>
      </p:sp>
      <p:pic>
        <p:nvPicPr>
          <p:cNvPr id="8" name="Grafik 7">
            <a:extLst>
              <a:ext uri="{FF2B5EF4-FFF2-40B4-BE49-F238E27FC236}">
                <a16:creationId xmlns:a16="http://schemas.microsoft.com/office/drawing/2014/main" id="{1BCA2C1A-E9F0-4E87-8C7F-03183A77EB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906" y="2057400"/>
            <a:ext cx="7799094" cy="4014926"/>
          </a:xfrm>
          <a:prstGeom prst="rect">
            <a:avLst/>
          </a:prstGeom>
        </p:spPr>
      </p:pic>
    </p:spTree>
  </p:cSld>
  <p:clrMapOvr>
    <a:masterClrMapping/>
  </p:clrMapOvr>
  <p:transition advClick="0" advTm="20000"/>
</p:sld>
</file>

<file path=ppt/theme/theme1.xml><?xml version="1.0" encoding="utf-8"?>
<a:theme xmlns:a="http://schemas.openxmlformats.org/drawingml/2006/main" name="Office">
  <a:themeElements>
    <a:clrScheme name="Benutzerdefiniert 3">
      <a:dk1>
        <a:srgbClr val="1C3A7D"/>
      </a:dk1>
      <a:lt1>
        <a:sysClr val="window" lastClr="FFFFFF"/>
      </a:lt1>
      <a:dk2>
        <a:srgbClr val="1C3A7D"/>
      </a:dk2>
      <a:lt2>
        <a:srgbClr val="FFFFFF"/>
      </a:lt2>
      <a:accent1>
        <a:srgbClr val="1C3A7D"/>
      </a:accent1>
      <a:accent2>
        <a:srgbClr val="00A5E1"/>
      </a:accent2>
      <a:accent3>
        <a:srgbClr val="96BE1E"/>
      </a:accent3>
      <a:accent4>
        <a:srgbClr val="194182"/>
      </a:accent4>
      <a:accent5>
        <a:srgbClr val="96C8F0"/>
      </a:accent5>
      <a:accent6>
        <a:srgbClr val="FFC000"/>
      </a:accent6>
      <a:hlink>
        <a:srgbClr val="00A5E1"/>
      </a:hlink>
      <a:folHlink>
        <a:srgbClr val="1C3A7D"/>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1372</Words>
  <Application>Microsoft Office PowerPoint</Application>
  <PresentationFormat>Bildschirmpräsentation (4:3)</PresentationFormat>
  <Paragraphs>146</Paragraphs>
  <Slides>15</Slides>
  <Notes>15</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15</vt:i4>
      </vt:variant>
    </vt:vector>
  </HeadingPairs>
  <TitlesOfParts>
    <vt:vector size="21" baseType="lpstr">
      <vt:lpstr>Arial</vt:lpstr>
      <vt:lpstr>Arial Black</vt:lpstr>
      <vt:lpstr>Calibri</vt:lpstr>
      <vt:lpstr>Impact</vt:lpstr>
      <vt:lpstr>Wingdings</vt:lpstr>
      <vt:lpstr>Office</vt:lpstr>
      <vt:lpstr>PowerPoint-Präsentation</vt:lpstr>
      <vt:lpstr>PowerPoint-Präsentation</vt:lpstr>
      <vt:lpstr>PowerPoint-Präsentation</vt:lpstr>
      <vt:lpstr>PowerPoint-Präsentation</vt:lpstr>
      <vt:lpstr>PowerPoint-Präsentation</vt:lpstr>
      <vt:lpstr>Pflege in Deutschland</vt:lpstr>
      <vt:lpstr>Frauenbewegung und Pflege – Geschwister im Geiste</vt:lpstr>
      <vt:lpstr>PowerPoint-Präsentation</vt:lpstr>
      <vt:lpstr>Mitgliedsverbände</vt:lpstr>
      <vt:lpstr>Struktur und Vernetzung</vt:lpstr>
      <vt:lpstr>Der Möglichkeiten gäbe es viele (oder: Nachhaltiges Klatschen)</vt:lpstr>
      <vt:lpstr>PowerPoint-Präsentation</vt:lpstr>
      <vt:lpstr>PowerPoint-Präsentation</vt:lpstr>
      <vt:lpstr>Aktuelles</vt:lpstr>
      <vt:lpstr>Haben Sie Fragen?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Windows-Benutzer</dc:creator>
  <cp:lastModifiedBy>Christine Vogler</cp:lastModifiedBy>
  <cp:revision>180</cp:revision>
  <cp:lastPrinted>2022-04-04T15:45:46Z</cp:lastPrinted>
  <dcterms:created xsi:type="dcterms:W3CDTF">2019-04-10T17:56:35Z</dcterms:created>
  <dcterms:modified xsi:type="dcterms:W3CDTF">2022-04-04T16:51:58Z</dcterms:modified>
</cp:coreProperties>
</file>